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471" r:id="rId2"/>
    <p:sldId id="2395" r:id="rId3"/>
    <p:sldId id="2391" r:id="rId4"/>
    <p:sldId id="2473" r:id="rId5"/>
    <p:sldId id="2474" r:id="rId6"/>
    <p:sldId id="2397" r:id="rId7"/>
    <p:sldId id="2488" r:id="rId8"/>
    <p:sldId id="2475" r:id="rId9"/>
    <p:sldId id="2476" r:id="rId10"/>
    <p:sldId id="2477" r:id="rId11"/>
    <p:sldId id="2398" r:id="rId12"/>
    <p:sldId id="398" r:id="rId13"/>
    <p:sldId id="399" r:id="rId14"/>
    <p:sldId id="2489" r:id="rId15"/>
    <p:sldId id="404" r:id="rId16"/>
    <p:sldId id="405" r:id="rId17"/>
    <p:sldId id="2490" r:id="rId18"/>
    <p:sldId id="2491" r:id="rId19"/>
    <p:sldId id="401" r:id="rId20"/>
    <p:sldId id="406" r:id="rId21"/>
    <p:sldId id="2496" r:id="rId22"/>
    <p:sldId id="2493" r:id="rId23"/>
    <p:sldId id="2492" r:id="rId24"/>
    <p:sldId id="2494" r:id="rId25"/>
    <p:sldId id="2495" r:id="rId26"/>
    <p:sldId id="2478" r:id="rId27"/>
    <p:sldId id="395" r:id="rId28"/>
    <p:sldId id="408" r:id="rId29"/>
    <p:sldId id="381" r:id="rId30"/>
    <p:sldId id="409" r:id="rId31"/>
    <p:sldId id="402" r:id="rId32"/>
    <p:sldId id="376" r:id="rId33"/>
    <p:sldId id="403" r:id="rId34"/>
    <p:sldId id="418" r:id="rId35"/>
    <p:sldId id="419" r:id="rId36"/>
    <p:sldId id="420" r:id="rId37"/>
    <p:sldId id="422" r:id="rId38"/>
    <p:sldId id="435" r:id="rId39"/>
    <p:sldId id="425" r:id="rId40"/>
    <p:sldId id="414" r:id="rId41"/>
    <p:sldId id="447" r:id="rId42"/>
    <p:sldId id="436" r:id="rId43"/>
    <p:sldId id="437" r:id="rId44"/>
    <p:sldId id="2482" r:id="rId45"/>
    <p:sldId id="2480" r:id="rId46"/>
    <p:sldId id="2481" r:id="rId47"/>
    <p:sldId id="276" r:id="rId48"/>
    <p:sldId id="261" r:id="rId49"/>
    <p:sldId id="262" r:id="rId50"/>
    <p:sldId id="274" r:id="rId51"/>
    <p:sldId id="266" r:id="rId52"/>
    <p:sldId id="265" r:id="rId53"/>
    <p:sldId id="279" r:id="rId54"/>
    <p:sldId id="281" r:id="rId55"/>
    <p:sldId id="282" r:id="rId56"/>
    <p:sldId id="264" r:id="rId57"/>
    <p:sldId id="273" r:id="rId58"/>
    <p:sldId id="272" r:id="rId59"/>
    <p:sldId id="284" r:id="rId60"/>
    <p:sldId id="285" r:id="rId61"/>
    <p:sldId id="286" r:id="rId62"/>
    <p:sldId id="287" r:id="rId63"/>
    <p:sldId id="288" r:id="rId64"/>
    <p:sldId id="256" r:id="rId65"/>
    <p:sldId id="2485" r:id="rId66"/>
    <p:sldId id="258" r:id="rId67"/>
    <p:sldId id="260" r:id="rId68"/>
    <p:sldId id="2483" r:id="rId69"/>
    <p:sldId id="2484" r:id="rId70"/>
    <p:sldId id="283" r:id="rId71"/>
    <p:sldId id="2479" r:id="rId72"/>
    <p:sldId id="293" r:id="rId73"/>
    <p:sldId id="295" r:id="rId74"/>
    <p:sldId id="298" r:id="rId75"/>
    <p:sldId id="259" r:id="rId76"/>
    <p:sldId id="296" r:id="rId77"/>
    <p:sldId id="299" r:id="rId78"/>
    <p:sldId id="2486" r:id="rId79"/>
    <p:sldId id="297" r:id="rId80"/>
    <p:sldId id="301" r:id="rId81"/>
    <p:sldId id="300" r:id="rId82"/>
    <p:sldId id="2487" r:id="rId83"/>
    <p:sldId id="382" r:id="rId8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7" pos="7654" userDrawn="1">
          <p15:clr>
            <a:srgbClr val="A4A3A4"/>
          </p15:clr>
        </p15:guide>
        <p15:guide id="18" pos="14302" userDrawn="1">
          <p15:clr>
            <a:srgbClr val="A4A3A4"/>
          </p15:clr>
        </p15:guide>
        <p15:guide id="21" orient="horz" pos="4296" userDrawn="1">
          <p15:clr>
            <a:srgbClr val="A4A3A4"/>
          </p15:clr>
        </p15:guide>
        <p15:guide id="22" pos="10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8BBC1"/>
    <a:srgbClr val="F4F3F5"/>
    <a:srgbClr val="F3F3F3"/>
    <a:srgbClr val="FAF8FC"/>
    <a:srgbClr val="AA8A78"/>
    <a:srgbClr val="55677C"/>
    <a:srgbClr val="3C3B41"/>
    <a:srgbClr val="FAF8F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9" autoAdjust="0"/>
    <p:restoredTop sz="88619" autoAdjust="0"/>
  </p:normalViewPr>
  <p:slideViewPr>
    <p:cSldViewPr snapToGrid="0" snapToObjects="1">
      <p:cViewPr varScale="1">
        <p:scale>
          <a:sx n="45" d="100"/>
          <a:sy n="45" d="100"/>
        </p:scale>
        <p:origin x="432" y="66"/>
      </p:cViewPr>
      <p:guideLst>
        <p:guide pos="7654"/>
        <p:guide pos="14302"/>
        <p:guide orient="horz" pos="4296"/>
        <p:guide pos="1078"/>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7/5/2022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137013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Ecologists are perfect for agent-based modeling. Our job is to study interactions and spend time getting frustrated when nature doesn’t do what we want. </a:t>
            </a:r>
          </a:p>
        </p:txBody>
      </p:sp>
      <p:sp>
        <p:nvSpPr>
          <p:cNvPr id="4" name="Slide Number Placeholder 3"/>
          <p:cNvSpPr>
            <a:spLocks noGrp="1"/>
          </p:cNvSpPr>
          <p:nvPr>
            <p:ph type="sldNum" sz="quarter" idx="10"/>
          </p:nvPr>
        </p:nvSpPr>
        <p:spPr/>
        <p:txBody>
          <a:bodyPr/>
          <a:lstStyle/>
          <a:p>
            <a:fld id="{F1C7CD25-12CA-429A-BC67-660ADC3DCFD6}" type="slidenum">
              <a:rPr lang="en-US" smtClean="0"/>
              <a:pPr/>
              <a:t>25</a:t>
            </a:fld>
            <a:endParaRPr lang="en-US"/>
          </a:p>
        </p:txBody>
      </p:sp>
    </p:spTree>
    <p:extLst>
      <p:ext uri="{BB962C8B-B14F-4D97-AF65-F5344CB8AC3E}">
        <p14:creationId xmlns:p14="http://schemas.microsoft.com/office/powerpoint/2010/main" val="3114696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C7CD25-12CA-429A-BC67-660ADC3DCFD6}" type="slidenum">
              <a:rPr lang="en-US" smtClean="0"/>
              <a:pPr/>
              <a:t>29</a:t>
            </a:fld>
            <a:endParaRPr lang="en-US"/>
          </a:p>
        </p:txBody>
      </p:sp>
    </p:spTree>
    <p:extLst>
      <p:ext uri="{BB962C8B-B14F-4D97-AF65-F5344CB8AC3E}">
        <p14:creationId xmlns:p14="http://schemas.microsoft.com/office/powerpoint/2010/main" val="3903517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C7CD25-12CA-429A-BC67-660ADC3DCFD6}" type="slidenum">
              <a:rPr lang="en-US" smtClean="0"/>
              <a:pPr/>
              <a:t>32</a:t>
            </a:fld>
            <a:endParaRPr lang="en-US"/>
          </a:p>
        </p:txBody>
      </p:sp>
    </p:spTree>
    <p:extLst>
      <p:ext uri="{BB962C8B-B14F-4D97-AF65-F5344CB8AC3E}">
        <p14:creationId xmlns:p14="http://schemas.microsoft.com/office/powerpoint/2010/main" val="148387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B7814B-DB98-43A5-A46E-94D7FBD6E15D}" type="slidenum">
              <a:rPr lang="en-US" smtClean="0"/>
              <a:t>45</a:t>
            </a:fld>
            <a:endParaRPr lang="en-US"/>
          </a:p>
        </p:txBody>
      </p:sp>
    </p:spTree>
    <p:extLst>
      <p:ext uri="{BB962C8B-B14F-4D97-AF65-F5344CB8AC3E}">
        <p14:creationId xmlns:p14="http://schemas.microsoft.com/office/powerpoint/2010/main" val="3908005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B7814B-DB98-43A5-A46E-94D7FBD6E15D}" type="slidenum">
              <a:rPr lang="en-US" smtClean="0"/>
              <a:t>46</a:t>
            </a:fld>
            <a:endParaRPr lang="en-US"/>
          </a:p>
        </p:txBody>
      </p:sp>
    </p:spTree>
    <p:extLst>
      <p:ext uri="{BB962C8B-B14F-4D97-AF65-F5344CB8AC3E}">
        <p14:creationId xmlns:p14="http://schemas.microsoft.com/office/powerpoint/2010/main" val="1940446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B7814B-DB98-43A5-A46E-94D7FBD6E15D}" type="slidenum">
              <a:rPr lang="en-US" smtClean="0"/>
              <a:t>47</a:t>
            </a:fld>
            <a:endParaRPr lang="en-US"/>
          </a:p>
        </p:txBody>
      </p:sp>
    </p:spTree>
    <p:extLst>
      <p:ext uri="{BB962C8B-B14F-4D97-AF65-F5344CB8AC3E}">
        <p14:creationId xmlns:p14="http://schemas.microsoft.com/office/powerpoint/2010/main" val="431603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B7814B-DB98-43A5-A46E-94D7FBD6E15D}" type="slidenum">
              <a:rPr lang="en-US" smtClean="0"/>
              <a:t>48</a:t>
            </a:fld>
            <a:endParaRPr lang="en-US"/>
          </a:p>
        </p:txBody>
      </p:sp>
    </p:spTree>
    <p:extLst>
      <p:ext uri="{BB962C8B-B14F-4D97-AF65-F5344CB8AC3E}">
        <p14:creationId xmlns:p14="http://schemas.microsoft.com/office/powerpoint/2010/main" val="2851508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B7814B-DB98-43A5-A46E-94D7FBD6E15D}" type="slidenum">
              <a:rPr lang="en-US" smtClean="0"/>
              <a:t>49</a:t>
            </a:fld>
            <a:endParaRPr lang="en-US"/>
          </a:p>
        </p:txBody>
      </p:sp>
    </p:spTree>
    <p:extLst>
      <p:ext uri="{BB962C8B-B14F-4D97-AF65-F5344CB8AC3E}">
        <p14:creationId xmlns:p14="http://schemas.microsoft.com/office/powerpoint/2010/main" val="826350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Whooping Crane</a:t>
            </a:r>
            <a:r>
              <a:rPr lang="en-US" baseline="0" dirty="0"/>
              <a:t> Example</a:t>
            </a:r>
            <a:endParaRPr lang="en-US" dirty="0"/>
          </a:p>
        </p:txBody>
      </p:sp>
      <p:sp>
        <p:nvSpPr>
          <p:cNvPr id="4" name="Slide Number Placeholder 3"/>
          <p:cNvSpPr>
            <a:spLocks noGrp="1"/>
          </p:cNvSpPr>
          <p:nvPr>
            <p:ph type="sldNum" sz="quarter" idx="10"/>
          </p:nvPr>
        </p:nvSpPr>
        <p:spPr/>
        <p:txBody>
          <a:bodyPr/>
          <a:lstStyle/>
          <a:p>
            <a:fld id="{2F7A1FD9-40AF-4D71-8F73-F3935E6F7EA5}" type="slidenum">
              <a:rPr lang="en-US" smtClean="0"/>
              <a:t>67</a:t>
            </a:fld>
            <a:endParaRPr lang="en-US"/>
          </a:p>
        </p:txBody>
      </p:sp>
    </p:spTree>
    <p:extLst>
      <p:ext uri="{BB962C8B-B14F-4D97-AF65-F5344CB8AC3E}">
        <p14:creationId xmlns:p14="http://schemas.microsoft.com/office/powerpoint/2010/main" val="4187887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0D600-DBE8-42BC-B12D-0C8D182A9D26}" type="slidenum">
              <a:rPr lang="en-US" smtClean="0"/>
              <a:t>78</a:t>
            </a:fld>
            <a:endParaRPr lang="en-US"/>
          </a:p>
        </p:txBody>
      </p:sp>
    </p:spTree>
    <p:extLst>
      <p:ext uri="{BB962C8B-B14F-4D97-AF65-F5344CB8AC3E}">
        <p14:creationId xmlns:p14="http://schemas.microsoft.com/office/powerpoint/2010/main" val="26761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6</a:t>
            </a:fld>
            <a:endParaRPr lang="en-US"/>
          </a:p>
        </p:txBody>
      </p:sp>
    </p:spTree>
    <p:extLst>
      <p:ext uri="{BB962C8B-B14F-4D97-AF65-F5344CB8AC3E}">
        <p14:creationId xmlns:p14="http://schemas.microsoft.com/office/powerpoint/2010/main" val="64564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11</a:t>
            </a:fld>
            <a:endParaRPr lang="en-US"/>
          </a:p>
        </p:txBody>
      </p:sp>
    </p:spTree>
    <p:extLst>
      <p:ext uri="{BB962C8B-B14F-4D97-AF65-F5344CB8AC3E}">
        <p14:creationId xmlns:p14="http://schemas.microsoft.com/office/powerpoint/2010/main" val="2131058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Regression</a:t>
            </a:r>
          </a:p>
          <a:p>
            <a:r>
              <a:rPr lang="en-US" dirty="0"/>
              <a:t>Multi-model</a:t>
            </a:r>
          </a:p>
          <a:p>
            <a:r>
              <a:rPr lang="en-US" dirty="0"/>
              <a:t>Bayesian</a:t>
            </a:r>
          </a:p>
          <a:p>
            <a:r>
              <a:rPr lang="en-US" dirty="0"/>
              <a:t>Probability</a:t>
            </a:r>
          </a:p>
          <a:p>
            <a:endParaRPr lang="en-US" dirty="0"/>
          </a:p>
        </p:txBody>
      </p:sp>
      <p:sp>
        <p:nvSpPr>
          <p:cNvPr id="4" name="Slide Number Placeholder 3"/>
          <p:cNvSpPr>
            <a:spLocks noGrp="1"/>
          </p:cNvSpPr>
          <p:nvPr>
            <p:ph type="sldNum" sz="quarter" idx="10"/>
          </p:nvPr>
        </p:nvSpPr>
        <p:spPr/>
        <p:txBody>
          <a:bodyPr/>
          <a:lstStyle/>
          <a:p>
            <a:fld id="{F1C7CD25-12CA-429A-BC67-660ADC3DCFD6}" type="slidenum">
              <a:rPr lang="en-US" smtClean="0"/>
              <a:pPr/>
              <a:t>18</a:t>
            </a:fld>
            <a:endParaRPr lang="en-US"/>
          </a:p>
        </p:txBody>
      </p:sp>
    </p:spTree>
    <p:extLst>
      <p:ext uri="{BB962C8B-B14F-4D97-AF65-F5344CB8AC3E}">
        <p14:creationId xmlns:p14="http://schemas.microsoft.com/office/powerpoint/2010/main" val="1661197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1C7CD25-12CA-429A-BC67-660ADC3DCFD6}" type="slidenum">
              <a:rPr lang="en-US" smtClean="0"/>
              <a:pPr/>
              <a:t>20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1E0E302-AEC2-6F56-54E9-BB2EB172B5F8}"/>
              </a:ext>
            </a:extLst>
          </p:cNvPr>
          <p:cNvSpPr>
            <a:spLocks noGrp="1" noChangeArrowheads="1"/>
          </p:cNvSpPr>
          <p:nvPr>
            <p:ph type="sldNum" sz="quarter" idx="5"/>
          </p:nvPr>
        </p:nvSpPr>
        <p:spPr>
          <a:ln/>
        </p:spPr>
        <p:txBody>
          <a:bodyPr/>
          <a:lstStyle/>
          <a:p>
            <a:fld id="{F55ADE32-13E4-48B9-9CF1-61B40C25E291}" type="slidenum">
              <a:rPr lang="en-US" altLang="en-US"/>
              <a:pPr/>
              <a:t>21</a:t>
            </a:fld>
            <a:endParaRPr lang="en-US" altLang="en-US"/>
          </a:p>
        </p:txBody>
      </p:sp>
      <p:sp>
        <p:nvSpPr>
          <p:cNvPr id="17410" name="Rectangle 2">
            <a:extLst>
              <a:ext uri="{FF2B5EF4-FFF2-40B4-BE49-F238E27FC236}">
                <a16:creationId xmlns:a16="http://schemas.microsoft.com/office/drawing/2014/main" id="{CAF8E3AA-5E7A-C62B-EB1B-86AF5DEBF9A3}"/>
              </a:ext>
            </a:extLst>
          </p:cNvPr>
          <p:cNvSpPr>
            <a:spLocks noRot="1" noChangeArrowheads="1" noTextEdit="1"/>
          </p:cNvSpPr>
          <p:nvPr>
            <p:ph type="sldImg"/>
          </p:nvPr>
        </p:nvSpPr>
        <p:spPr>
          <a:ln/>
        </p:spPr>
      </p:sp>
      <p:sp>
        <p:nvSpPr>
          <p:cNvPr id="17411" name="Rectangle 3">
            <a:extLst>
              <a:ext uri="{FF2B5EF4-FFF2-40B4-BE49-F238E27FC236}">
                <a16:creationId xmlns:a16="http://schemas.microsoft.com/office/drawing/2014/main" id="{A0C25C27-FEE3-8C7A-1072-8A1C840098E7}"/>
              </a:ext>
            </a:extLst>
          </p:cNvPr>
          <p:cNvSpPr>
            <a:spLocks noGrp="1" noChangeArrowheads="1"/>
          </p:cNvSpPr>
          <p:nvPr>
            <p:ph type="body" idx="1"/>
          </p:nvPr>
        </p:nvSpPr>
        <p:spPr>
          <a:xfrm>
            <a:off x="914400" y="4341813"/>
            <a:ext cx="5029200" cy="4116387"/>
          </a:xfrm>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Run model</a:t>
            </a:r>
          </a:p>
        </p:txBody>
      </p:sp>
      <p:sp>
        <p:nvSpPr>
          <p:cNvPr id="4" name="Slide Number Placeholder 3"/>
          <p:cNvSpPr>
            <a:spLocks noGrp="1"/>
          </p:cNvSpPr>
          <p:nvPr>
            <p:ph type="sldNum" sz="quarter" idx="10"/>
          </p:nvPr>
        </p:nvSpPr>
        <p:spPr/>
        <p:txBody>
          <a:bodyPr/>
          <a:lstStyle/>
          <a:p>
            <a:fld id="{F1C7CD25-12CA-429A-BC67-660ADC3DCFD6}" type="slidenum">
              <a:rPr lang="en-US" smtClean="0"/>
              <a:pPr/>
              <a:t>22</a:t>
            </a:fld>
            <a:endParaRPr lang="en-US"/>
          </a:p>
        </p:txBody>
      </p:sp>
    </p:spTree>
    <p:extLst>
      <p:ext uri="{BB962C8B-B14F-4D97-AF65-F5344CB8AC3E}">
        <p14:creationId xmlns:p14="http://schemas.microsoft.com/office/powerpoint/2010/main" val="3381629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Ecologists are perfect for agent-based modeling. Our job is to study interactions and spend time getting frustrated when nature doesn’t do what we want. </a:t>
            </a:r>
          </a:p>
        </p:txBody>
      </p:sp>
      <p:sp>
        <p:nvSpPr>
          <p:cNvPr id="4" name="Slide Number Placeholder 3"/>
          <p:cNvSpPr>
            <a:spLocks noGrp="1"/>
          </p:cNvSpPr>
          <p:nvPr>
            <p:ph type="sldNum" sz="quarter" idx="10"/>
          </p:nvPr>
        </p:nvSpPr>
        <p:spPr/>
        <p:txBody>
          <a:bodyPr/>
          <a:lstStyle/>
          <a:p>
            <a:fld id="{F1C7CD25-12CA-429A-BC67-660ADC3DCFD6}" type="slidenum">
              <a:rPr lang="en-US" smtClean="0"/>
              <a:pPr/>
              <a:t>23</a:t>
            </a:fld>
            <a:endParaRPr lang="en-US"/>
          </a:p>
        </p:txBody>
      </p:sp>
    </p:spTree>
    <p:extLst>
      <p:ext uri="{BB962C8B-B14F-4D97-AF65-F5344CB8AC3E}">
        <p14:creationId xmlns:p14="http://schemas.microsoft.com/office/powerpoint/2010/main" val="1021673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Model</a:t>
            </a:r>
          </a:p>
        </p:txBody>
      </p:sp>
      <p:sp>
        <p:nvSpPr>
          <p:cNvPr id="4" name="Slide Number Placeholder 3"/>
          <p:cNvSpPr>
            <a:spLocks noGrp="1"/>
          </p:cNvSpPr>
          <p:nvPr>
            <p:ph type="sldNum" sz="quarter" idx="5"/>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520149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Rectangle 1"/>
          <p:cNvSpPr/>
          <p:nvPr userDrawn="1"/>
        </p:nvSpPr>
        <p:spPr>
          <a:xfrm>
            <a:off x="0" y="0"/>
            <a:ext cx="4876800" cy="30915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62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8882" y="457201"/>
            <a:ext cx="20721003" cy="9143998"/>
          </a:xfrm>
        </p:spPr>
        <p:txBody>
          <a:bodyPr anchor="ctr">
            <a:noAutofit/>
          </a:bodyPr>
          <a:lstStyle>
            <a:lvl1pPr>
              <a:lnSpc>
                <a:spcPct val="100000"/>
              </a:lnSpc>
              <a:defRPr sz="17600" spc="-16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18882" y="9601200"/>
            <a:ext cx="18283238" cy="1828800"/>
          </a:xfrm>
        </p:spPr>
        <p:txBody>
          <a:bodyPr/>
          <a:lstStyle>
            <a:lvl1pPr marL="0" indent="0" algn="l">
              <a:buNone/>
              <a:defRPr b="0" cap="all" spc="240" baseline="0">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1DEABC-D766-4322-8E78-B830FAE35C72}" type="datetime4">
              <a:rPr lang="en-US" smtClean="0"/>
              <a:pPr/>
              <a:t>July 5, 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23996747" y="9692640"/>
            <a:ext cx="380903" cy="4023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0" name="Rectangle 9"/>
          <p:cNvSpPr/>
          <p:nvPr/>
        </p:nvSpPr>
        <p:spPr>
          <a:xfrm>
            <a:off x="23996747" y="0"/>
            <a:ext cx="380903" cy="9692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1460906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812588" y="549285"/>
            <a:ext cx="22346179" cy="1612902"/>
          </a:xfrm>
          <a:prstGeom prst="rect">
            <a:avLst/>
          </a:prstGeom>
          <a:noFill/>
          <a:ln w="9525">
            <a:noFill/>
            <a:miter lim="800000"/>
            <a:headEnd/>
            <a:tailEnd/>
          </a:ln>
        </p:spPr>
        <p:txBody>
          <a:bodyPr/>
          <a:lstStyle>
            <a:lvl1pPr>
              <a:defRPr baseline="0">
                <a:solidFill>
                  <a:srgbClr val="F39231"/>
                </a:solidFill>
              </a:defRPr>
            </a:lvl1pPr>
          </a:lstStyle>
          <a:p>
            <a:pPr lvl="0"/>
            <a:r>
              <a:rPr lang="en-US"/>
              <a:t>Click to edit Master title style</a:t>
            </a:r>
            <a:endParaRPr lang="en-US" dirty="0"/>
          </a:p>
        </p:txBody>
      </p:sp>
      <p:sp>
        <p:nvSpPr>
          <p:cNvPr id="21" name="Text Placeholder 2"/>
          <p:cNvSpPr>
            <a:spLocks noGrp="1"/>
          </p:cNvSpPr>
          <p:nvPr>
            <p:ph idx="1"/>
          </p:nvPr>
        </p:nvSpPr>
        <p:spPr bwMode="auto">
          <a:xfrm>
            <a:off x="812588" y="2451101"/>
            <a:ext cx="22346179" cy="9436098"/>
          </a:xfrm>
          <a:prstGeom prst="rect">
            <a:avLst/>
          </a:prstGeom>
          <a:noFill/>
          <a:ln w="9525">
            <a:noFill/>
            <a:miter lim="800000"/>
            <a:headEnd/>
            <a:tailEnd/>
          </a:ln>
        </p:spPr>
        <p:txBody>
          <a:bodyPr/>
          <a:lstStyle>
            <a:lvl1pPr marL="0" indent="0">
              <a:buNone/>
              <a:defRPr sz="3599">
                <a:solidFill>
                  <a:schemeClr val="bg1"/>
                </a:solidFill>
              </a:defRPr>
            </a:lvl1pPr>
            <a:lvl2pPr>
              <a:defRPr sz="3599">
                <a:solidFill>
                  <a:schemeClr val="bg1"/>
                </a:solidFill>
              </a:defRPr>
            </a:lvl2pPr>
            <a:lvl3pPr>
              <a:defRPr sz="2999">
                <a:solidFill>
                  <a:schemeClr val="bg1"/>
                </a:solidFill>
              </a:defRPr>
            </a:lvl3pPr>
            <a:lvl4pPr>
              <a:defRPr sz="2999">
                <a:solidFill>
                  <a:schemeClr val="bg1"/>
                </a:solidFill>
              </a:defRPr>
            </a:lvl4pPr>
            <a:lvl5pPr>
              <a:defRPr sz="2999">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3689310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87948B-B8D7-4D8A-B6E1-2E2906D18E0F}" type="datetimeFigureOut">
              <a:rPr lang="en-US" smtClean="0"/>
              <a:t>7/5/2022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7F573F-0F59-4F74-88EE-C4CF1FB4B12D}" type="slidenum">
              <a:rPr lang="en-US" smtClean="0"/>
              <a:t>‹#›</a:t>
            </a:fld>
            <a:endParaRPr lang="en-US"/>
          </a:p>
        </p:txBody>
      </p:sp>
    </p:spTree>
    <p:extLst>
      <p:ext uri="{BB962C8B-B14F-4D97-AF65-F5344CB8AC3E}">
        <p14:creationId xmlns:p14="http://schemas.microsoft.com/office/powerpoint/2010/main" val="3774218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p:spPr>
        <p:txBody>
          <a:bodyPr>
            <a:normAutofit/>
          </a:bodyPr>
          <a:lstStyle>
            <a:lvl1pPr>
              <a:defRPr sz="2800"/>
            </a:lvl1pPr>
          </a:lstStyle>
          <a:p>
            <a:endParaRPr lang="en-US"/>
          </a:p>
        </p:txBody>
      </p:sp>
    </p:spTree>
    <p:extLst>
      <p:ext uri="{BB962C8B-B14F-4D97-AF65-F5344CB8AC3E}">
        <p14:creationId xmlns:p14="http://schemas.microsoft.com/office/powerpoint/2010/main" val="1911165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1430000" y="0"/>
            <a:ext cx="12947650" cy="13715999"/>
          </a:xfrm>
        </p:spPr>
        <p:txBody>
          <a:bodyPr>
            <a:normAutofit/>
          </a:bodyPr>
          <a:lstStyle>
            <a:lvl1pPr>
              <a:defRPr sz="2800"/>
            </a:lvl1pPr>
          </a:lstStyle>
          <a:p>
            <a:endParaRPr lang="en-US"/>
          </a:p>
        </p:txBody>
      </p:sp>
    </p:spTree>
    <p:extLst>
      <p:ext uri="{BB962C8B-B14F-4D97-AF65-F5344CB8AC3E}">
        <p14:creationId xmlns:p14="http://schemas.microsoft.com/office/powerpoint/2010/main" val="1369678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1673225" y="2220686"/>
            <a:ext cx="8753554" cy="11495314"/>
          </a:xfrm>
        </p:spPr>
        <p:txBody>
          <a:bodyPr>
            <a:normAutofit/>
          </a:bodyPr>
          <a:lstStyle>
            <a:lvl1pPr>
              <a:defRPr sz="2800"/>
            </a:lvl1pPr>
          </a:lstStyle>
          <a:p>
            <a:endParaRPr lang="en-US" dirty="0"/>
          </a:p>
        </p:txBody>
      </p:sp>
      <p:sp>
        <p:nvSpPr>
          <p:cNvPr id="3" name="Picture Placeholder 2"/>
          <p:cNvSpPr>
            <a:spLocks noGrp="1"/>
          </p:cNvSpPr>
          <p:nvPr>
            <p:ph type="pic" sz="quarter" idx="10"/>
          </p:nvPr>
        </p:nvSpPr>
        <p:spPr>
          <a:xfrm>
            <a:off x="7620000" y="566057"/>
            <a:ext cx="13489668" cy="6291943"/>
          </a:xfrm>
        </p:spPr>
        <p:txBody>
          <a:bodyPr>
            <a:normAutofit/>
          </a:bodyPr>
          <a:lstStyle>
            <a:lvl1pPr>
              <a:defRPr sz="2800"/>
            </a:lvl1pPr>
          </a:lstStyle>
          <a:p>
            <a:endParaRPr lang="en-US" dirty="0"/>
          </a:p>
        </p:txBody>
      </p:sp>
    </p:spTree>
    <p:extLst>
      <p:ext uri="{BB962C8B-B14F-4D97-AF65-F5344CB8AC3E}">
        <p14:creationId xmlns:p14="http://schemas.microsoft.com/office/powerpoint/2010/main" val="197009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921240"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1204868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456410" y="1"/>
            <a:ext cx="9921240"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307571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3_Placeholder">
    <p:spTree>
      <p:nvGrpSpPr>
        <p:cNvPr id="1" name=""/>
        <p:cNvGrpSpPr/>
        <p:nvPr/>
      </p:nvGrpSpPr>
      <p:grpSpPr>
        <a:xfrm>
          <a:off x="0" y="0"/>
          <a:ext cx="0" cy="0"/>
          <a:chOff x="0" y="0"/>
          <a:chExt cx="0" cy="0"/>
        </a:xfrm>
      </p:grpSpPr>
      <p:sp>
        <p:nvSpPr>
          <p:cNvPr id="18" name="Picture Placeholder 2"/>
          <p:cNvSpPr>
            <a:spLocks noGrp="1"/>
          </p:cNvSpPr>
          <p:nvPr>
            <p:ph type="pic" sz="quarter" idx="24"/>
          </p:nvPr>
        </p:nvSpPr>
        <p:spPr>
          <a:xfrm>
            <a:off x="1981200" y="5158739"/>
            <a:ext cx="6461760" cy="4023361"/>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25"/>
          </p:nvPr>
        </p:nvSpPr>
        <p:spPr>
          <a:xfrm>
            <a:off x="9027855" y="5158739"/>
            <a:ext cx="6461760" cy="4023361"/>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26"/>
          </p:nvPr>
        </p:nvSpPr>
        <p:spPr>
          <a:xfrm>
            <a:off x="16074510" y="5158739"/>
            <a:ext cx="6461760" cy="4023361"/>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222028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4_Placeholder">
    <p:spTree>
      <p:nvGrpSpPr>
        <p:cNvPr id="1" name=""/>
        <p:cNvGrpSpPr/>
        <p:nvPr/>
      </p:nvGrpSpPr>
      <p:grpSpPr>
        <a:xfrm>
          <a:off x="0" y="0"/>
          <a:ext cx="0" cy="0"/>
          <a:chOff x="0" y="0"/>
          <a:chExt cx="0" cy="0"/>
        </a:xfrm>
      </p:grpSpPr>
      <p:sp>
        <p:nvSpPr>
          <p:cNvPr id="19" name="Picture Placeholder 2"/>
          <p:cNvSpPr>
            <a:spLocks noGrp="1"/>
          </p:cNvSpPr>
          <p:nvPr>
            <p:ph type="pic" sz="quarter" idx="25"/>
          </p:nvPr>
        </p:nvSpPr>
        <p:spPr>
          <a:xfrm>
            <a:off x="6963410" y="1451867"/>
            <a:ext cx="10359390" cy="6757768"/>
          </a:xfr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2"/>
                </a:solidFill>
                <a:latin typeface="Playfair Display SC" panose="00000500000000000000" pitchFamily="50"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3B8259A0-B2B6-4A51-8281-FB7C9390777E}" type="slidenum">
              <a:rPr lang="en-US"/>
              <a:pPr/>
              <a:t>‹#›</a:t>
            </a:fld>
            <a:endParaRPr lang="en-US"/>
          </a:p>
        </p:txBody>
      </p:sp>
    </p:spTree>
    <p:extLst>
      <p:ext uri="{BB962C8B-B14F-4D97-AF65-F5344CB8AC3E}">
        <p14:creationId xmlns:p14="http://schemas.microsoft.com/office/powerpoint/2010/main" val="160483645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en-US" dirty="0"/>
              <a:t>Click to edit Master title style</a:t>
            </a:r>
          </a:p>
        </p:txBody>
      </p:sp>
      <p:sp>
        <p:nvSpPr>
          <p:cNvPr id="6" name="Rounded Rectangle 5"/>
          <p:cNvSpPr/>
          <p:nvPr userDrawn="1"/>
        </p:nvSpPr>
        <p:spPr>
          <a:xfrm>
            <a:off x="501004" y="714705"/>
            <a:ext cx="1812469" cy="645479"/>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1004882" y="690390"/>
            <a:ext cx="1021680" cy="615517"/>
          </a:xfrm>
          <a:prstGeom prst="rect">
            <a:avLst/>
          </a:prstGeom>
          <a:noFill/>
        </p:spPr>
        <p:txBody>
          <a:bodyPr wrap="none" lIns="182843" tIns="91422" rIns="182843" bIns="91422" rtlCol="0">
            <a:spAutoFit/>
          </a:bodyPr>
          <a:lstStyle/>
          <a:p>
            <a:pPr algn="ctr"/>
            <a:fld id="{260E2A6B-A809-4840-BF14-8648BC0BDF87}" type="slidenum">
              <a:rPr lang="id-ID" sz="2800" b="0" i="0" smtClean="0">
                <a:solidFill>
                  <a:schemeClr val="bg1"/>
                </a:solidFill>
                <a:latin typeface="Montserrat Light" charset="0"/>
                <a:ea typeface="Montserrat Light" charset="0"/>
                <a:cs typeface="Montserrat Light" charset="0"/>
              </a:rPr>
              <a:pPr algn="ctr"/>
              <a:t>‹#›</a:t>
            </a:fld>
            <a:r>
              <a:rPr lang="id-ID" sz="2800" b="0" i="0" dirty="0">
                <a:solidFill>
                  <a:schemeClr val="bg1"/>
                </a:solidFill>
                <a:latin typeface="Montserrat Light" charset="0"/>
                <a:ea typeface="Montserrat Light" charset="0"/>
                <a:cs typeface="Montserrat Light" charset="0"/>
              </a:rPr>
              <a:t>  </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937" r:id="rId1"/>
    <p:sldLayoutId id="2147483901" r:id="rId2"/>
    <p:sldLayoutId id="2147483938" r:id="rId3"/>
    <p:sldLayoutId id="2147483939" r:id="rId4"/>
    <p:sldLayoutId id="2147483940" r:id="rId5"/>
    <p:sldLayoutId id="2147483941" r:id="rId6"/>
    <p:sldLayoutId id="2147483949" r:id="rId7"/>
    <p:sldLayoutId id="2147483950" r:id="rId8"/>
    <p:sldLayoutId id="2147483951" r:id="rId9"/>
    <p:sldLayoutId id="2147483952" r:id="rId10"/>
    <p:sldLayoutId id="2147483953" r:id="rId11"/>
    <p:sldLayoutId id="2147483954" r:id="rId12"/>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Montserrat Hairline" charset="0"/>
          <a:ea typeface="Montserrat Hairline" charset="0"/>
          <a:cs typeface="Montserrat Hairline" charset="0"/>
        </a:defRPr>
      </a:lvl1pPr>
    </p:titleStyle>
    <p:bodyStyle>
      <a:lvl1pPr marL="0" indent="0" algn="l" defTabSz="1828434" rtl="0" eaLnBrk="1" latinLnBrk="0" hangingPunct="1">
        <a:lnSpc>
          <a:spcPct val="90000"/>
        </a:lnSpc>
        <a:spcBef>
          <a:spcPts val="2000"/>
        </a:spcBef>
        <a:buFont typeface="Arial"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5.wmf"/><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bin"/><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9.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43.gif"/><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0.jpeg"/><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jpeg"/><Relationship Id="rId1" Type="http://schemas.openxmlformats.org/officeDocument/2006/relationships/slideLayout" Target="../slideLayouts/slideLayout9.xml"/><Relationship Id="rId4" Type="http://schemas.openxmlformats.org/officeDocument/2006/relationships/image" Target="../media/image66.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gif"/><Relationship Id="rId1" Type="http://schemas.openxmlformats.org/officeDocument/2006/relationships/slideLayout" Target="../slideLayouts/slideLayout9.xml"/><Relationship Id="rId5" Type="http://schemas.openxmlformats.org/officeDocument/2006/relationships/image" Target="../media/image72.jpeg"/><Relationship Id="rId4" Type="http://schemas.openxmlformats.org/officeDocument/2006/relationships/image" Target="../media/image7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9.xml"/><Relationship Id="rId4" Type="http://schemas.openxmlformats.org/officeDocument/2006/relationships/image" Target="../media/image76.jpeg"/></Relationships>
</file>

<file path=ppt/slides/_rels/slide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emf"/><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360014" y="3509670"/>
            <a:ext cx="13261486" cy="4590937"/>
            <a:chOff x="8774614" y="4232684"/>
            <a:chExt cx="6967393" cy="4590937"/>
          </a:xfrm>
        </p:grpSpPr>
        <p:sp>
          <p:nvSpPr>
            <p:cNvPr id="10" name="TextBox 9"/>
            <p:cNvSpPr txBox="1"/>
            <p:nvPr/>
          </p:nvSpPr>
          <p:spPr>
            <a:xfrm>
              <a:off x="8774614" y="4232684"/>
              <a:ext cx="6967393" cy="3770263"/>
            </a:xfrm>
            <a:prstGeom prst="rect">
              <a:avLst/>
            </a:prstGeom>
            <a:noFill/>
          </p:spPr>
          <p:txBody>
            <a:bodyPr wrap="square" rtlCol="0">
              <a:spAutoFit/>
            </a:bodyPr>
            <a:lstStyle/>
            <a:p>
              <a:pPr algn="ctr"/>
              <a:r>
                <a:rPr lang="en-US" sz="23900" b="1" spc="600" dirty="0">
                  <a:solidFill>
                    <a:schemeClr val="tx2"/>
                  </a:solidFill>
                  <a:latin typeface="Playfair Display SC" charset="0"/>
                  <a:ea typeface="Playfair Display SC" charset="0"/>
                  <a:cs typeface="Playfair Display SC" charset="0"/>
                </a:rPr>
                <a:t>models</a:t>
              </a:r>
            </a:p>
          </p:txBody>
        </p:sp>
        <p:sp>
          <p:nvSpPr>
            <p:cNvPr id="13" name="TextBox 12"/>
            <p:cNvSpPr txBox="1"/>
            <p:nvPr/>
          </p:nvSpPr>
          <p:spPr>
            <a:xfrm>
              <a:off x="8774614" y="8002947"/>
              <a:ext cx="6814239" cy="820674"/>
            </a:xfrm>
            <a:prstGeom prst="rect">
              <a:avLst/>
            </a:prstGeom>
            <a:noFill/>
          </p:spPr>
          <p:txBody>
            <a:bodyPr wrap="square" rtlCol="0">
              <a:spAutoFit/>
            </a:bodyPr>
            <a:lstStyle/>
            <a:p>
              <a:pPr algn="ctr">
                <a:lnSpc>
                  <a:spcPct val="150000"/>
                </a:lnSpc>
              </a:pPr>
              <a:r>
                <a:rPr lang="en-US" spc="600" dirty="0">
                  <a:solidFill>
                    <a:schemeClr val="tx2"/>
                  </a:solidFill>
                  <a:latin typeface="Playfair Display SC" charset="0"/>
                  <a:ea typeface="Playfair Display SC" charset="0"/>
                  <a:cs typeface="Playfair Display SC" charset="0"/>
                </a:rPr>
                <a:t>A simple approach to complex problems</a:t>
              </a:r>
            </a:p>
          </p:txBody>
        </p:sp>
      </p:grpSp>
    </p:spTree>
    <p:extLst>
      <p:ext uri="{BB962C8B-B14F-4D97-AF65-F5344CB8AC3E}">
        <p14:creationId xmlns:p14="http://schemas.microsoft.com/office/powerpoint/2010/main" val="1304572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891F42-4D38-4B57-B140-6E6C9B8C11E3}"/>
              </a:ext>
            </a:extLst>
          </p:cNvPr>
          <p:cNvSpPr txBox="1">
            <a:spLocks/>
          </p:cNvSpPr>
          <p:nvPr/>
        </p:nvSpPr>
        <p:spPr>
          <a:xfrm>
            <a:off x="3072808" y="3868442"/>
            <a:ext cx="19595806" cy="1143000"/>
          </a:xfrm>
          <a:prstGeom prst="rect">
            <a:avLst/>
          </a:prstGeom>
        </p:spPr>
        <p:txBody>
          <a:bodyPr/>
          <a:lstStyle>
            <a:lvl1pPr algn="l" defTabSz="1828434" rtl="0" eaLnBrk="1" latinLnBrk="0" hangingPunct="1">
              <a:lnSpc>
                <a:spcPct val="90000"/>
              </a:lnSpc>
              <a:spcBef>
                <a:spcPct val="0"/>
              </a:spcBef>
              <a:buNone/>
              <a:defRPr lang="en-US" sz="6000" kern="1200">
                <a:solidFill>
                  <a:schemeClr val="tx1"/>
                </a:solidFill>
                <a:latin typeface="Montserrat Hairline" charset="0"/>
                <a:ea typeface="Montserrat Hairline" charset="0"/>
                <a:cs typeface="Montserrat Hairline" charset="0"/>
              </a:defRPr>
            </a:lvl1pPr>
          </a:lstStyle>
          <a:p>
            <a:r>
              <a:rPr lang="en-US" b="1" dirty="0">
                <a:solidFill>
                  <a:schemeClr val="tx2"/>
                </a:solidFill>
                <a:latin typeface="Playfair Display SC" panose="00000500000000000000" pitchFamily="50" charset="0"/>
              </a:rPr>
              <a:t>Engineering v. Ecological Models (Part 2)</a:t>
            </a:r>
          </a:p>
        </p:txBody>
      </p:sp>
      <p:graphicFrame>
        <p:nvGraphicFramePr>
          <p:cNvPr id="4" name="Content Placeholder 3">
            <a:extLst>
              <a:ext uri="{FF2B5EF4-FFF2-40B4-BE49-F238E27FC236}">
                <a16:creationId xmlns:a16="http://schemas.microsoft.com/office/drawing/2014/main" id="{2F23E529-7190-41F4-BFAA-6DA067769D07}"/>
              </a:ext>
            </a:extLst>
          </p:cNvPr>
          <p:cNvGraphicFramePr>
            <a:graphicFrameLocks/>
          </p:cNvGraphicFramePr>
          <p:nvPr>
            <p:extLst>
              <p:ext uri="{D42A27DB-BD31-4B8C-83A1-F6EECF244321}">
                <p14:modId xmlns:p14="http://schemas.microsoft.com/office/powerpoint/2010/main" val="461642858"/>
              </p:ext>
            </p:extLst>
          </p:nvPr>
        </p:nvGraphicFramePr>
        <p:xfrm>
          <a:off x="2844208" y="5194004"/>
          <a:ext cx="19824406" cy="5029200"/>
        </p:xfrm>
        <a:graphic>
          <a:graphicData uri="http://schemas.openxmlformats.org/drawingml/2006/table">
            <a:tbl>
              <a:tblPr firstRow="1" bandRow="1">
                <a:tableStyleId>{5C22544A-7EE6-4342-B048-85BDC9FD1C3A}</a:tableStyleId>
              </a:tblPr>
              <a:tblGrid>
                <a:gridCol w="9912203">
                  <a:extLst>
                    <a:ext uri="{9D8B030D-6E8A-4147-A177-3AD203B41FA5}">
                      <a16:colId xmlns:a16="http://schemas.microsoft.com/office/drawing/2014/main" val="20000"/>
                    </a:ext>
                  </a:extLst>
                </a:gridCol>
                <a:gridCol w="9912203">
                  <a:extLst>
                    <a:ext uri="{9D8B030D-6E8A-4147-A177-3AD203B41FA5}">
                      <a16:colId xmlns:a16="http://schemas.microsoft.com/office/drawing/2014/main" val="20001"/>
                    </a:ext>
                  </a:extLst>
                </a:gridCol>
              </a:tblGrid>
              <a:tr h="370840">
                <a:tc>
                  <a:txBody>
                    <a:bodyPr/>
                    <a:lstStyle/>
                    <a:p>
                      <a:pPr algn="ctr"/>
                      <a:r>
                        <a:rPr lang="en-US" dirty="0">
                          <a:solidFill>
                            <a:schemeClr val="bg1"/>
                          </a:solidFill>
                        </a:rPr>
                        <a:t>Engineering Models</a:t>
                      </a:r>
                    </a:p>
                  </a:txBody>
                  <a:tcPr/>
                </a:tc>
                <a:tc>
                  <a:txBody>
                    <a:bodyPr/>
                    <a:lstStyle/>
                    <a:p>
                      <a:pPr algn="ctr"/>
                      <a:r>
                        <a:rPr lang="en-US" dirty="0">
                          <a:solidFill>
                            <a:schemeClr val="bg1"/>
                          </a:solidFill>
                        </a:rPr>
                        <a:t>Ecological Models</a:t>
                      </a:r>
                    </a:p>
                  </a:txBody>
                  <a:tcPr/>
                </a:tc>
                <a:extLst>
                  <a:ext uri="{0D108BD9-81ED-4DB2-BD59-A6C34878D82A}">
                    <a16:rowId xmlns:a16="http://schemas.microsoft.com/office/drawing/2014/main" val="10000"/>
                  </a:ext>
                </a:extLst>
              </a:tr>
              <a:tr h="370840">
                <a:tc>
                  <a:txBody>
                    <a:bodyPr/>
                    <a:lstStyle/>
                    <a:p>
                      <a:r>
                        <a:rPr lang="en-US" dirty="0">
                          <a:solidFill>
                            <a:schemeClr val="tx2"/>
                          </a:solidFill>
                        </a:rPr>
                        <a:t>Models are well developed and</a:t>
                      </a:r>
                      <a:r>
                        <a:rPr lang="en-US" dirty="0">
                          <a:solidFill>
                            <a:schemeClr val="tx1"/>
                          </a:solidFill>
                        </a:rPr>
                        <a:t> </a:t>
                      </a:r>
                      <a:r>
                        <a:rPr lang="en-US" b="0" dirty="0">
                          <a:solidFill>
                            <a:srgbClr val="800000"/>
                          </a:solidFill>
                        </a:rPr>
                        <a:t>reusable</a:t>
                      </a:r>
                    </a:p>
                  </a:txBody>
                  <a:tcPr/>
                </a:tc>
                <a:tc>
                  <a:txBody>
                    <a:bodyPr/>
                    <a:lstStyle/>
                    <a:p>
                      <a:r>
                        <a:rPr lang="en-US" dirty="0">
                          <a:solidFill>
                            <a:schemeClr val="tx2"/>
                          </a:solidFill>
                        </a:rPr>
                        <a:t>Most models are </a:t>
                      </a:r>
                      <a:r>
                        <a:rPr lang="en-US" b="0" dirty="0">
                          <a:solidFill>
                            <a:srgbClr val="800000"/>
                          </a:solidFill>
                        </a:rPr>
                        <a:t>single-use</a:t>
                      </a:r>
                    </a:p>
                  </a:txBody>
                  <a:tcPr/>
                </a:tc>
                <a:extLst>
                  <a:ext uri="{0D108BD9-81ED-4DB2-BD59-A6C34878D82A}">
                    <a16:rowId xmlns:a16="http://schemas.microsoft.com/office/drawing/2014/main" val="10001"/>
                  </a:ext>
                </a:extLst>
              </a:tr>
              <a:tr h="370840">
                <a:tc>
                  <a:txBody>
                    <a:bodyPr/>
                    <a:lstStyle/>
                    <a:p>
                      <a:r>
                        <a:rPr lang="en-US" dirty="0">
                          <a:solidFill>
                            <a:schemeClr val="tx2"/>
                          </a:solidFill>
                        </a:rPr>
                        <a:t>New application uses</a:t>
                      </a:r>
                      <a:r>
                        <a:rPr lang="en-US" dirty="0">
                          <a:solidFill>
                            <a:schemeClr val="tx1"/>
                          </a:solidFill>
                        </a:rPr>
                        <a:t> </a:t>
                      </a:r>
                      <a:r>
                        <a:rPr lang="en-US" dirty="0">
                          <a:solidFill>
                            <a:srgbClr val="800000"/>
                          </a:solidFill>
                        </a:rPr>
                        <a:t>old models</a:t>
                      </a:r>
                    </a:p>
                  </a:txBody>
                  <a:tcPr/>
                </a:tc>
                <a:tc>
                  <a:txBody>
                    <a:bodyPr/>
                    <a:lstStyle/>
                    <a:p>
                      <a:r>
                        <a:rPr lang="en-US" dirty="0">
                          <a:solidFill>
                            <a:schemeClr val="tx2"/>
                          </a:solidFill>
                        </a:rPr>
                        <a:t>New application uses </a:t>
                      </a:r>
                      <a:r>
                        <a:rPr lang="en-US" dirty="0">
                          <a:solidFill>
                            <a:srgbClr val="800000"/>
                          </a:solidFill>
                        </a:rPr>
                        <a:t>new models</a:t>
                      </a:r>
                    </a:p>
                  </a:txBody>
                  <a:tcPr/>
                </a:tc>
                <a:extLst>
                  <a:ext uri="{0D108BD9-81ED-4DB2-BD59-A6C34878D82A}">
                    <a16:rowId xmlns:a16="http://schemas.microsoft.com/office/drawing/2014/main" val="10002"/>
                  </a:ext>
                </a:extLst>
              </a:tr>
              <a:tr h="370840">
                <a:tc>
                  <a:txBody>
                    <a:bodyPr/>
                    <a:lstStyle/>
                    <a:p>
                      <a:r>
                        <a:rPr lang="en-US" dirty="0">
                          <a:solidFill>
                            <a:schemeClr val="tx2"/>
                          </a:solidFill>
                        </a:rPr>
                        <a:t>A</a:t>
                      </a:r>
                      <a:r>
                        <a:rPr lang="en-US" dirty="0">
                          <a:solidFill>
                            <a:schemeClr val="tx1"/>
                          </a:solidFill>
                        </a:rPr>
                        <a:t> </a:t>
                      </a:r>
                      <a:r>
                        <a:rPr lang="en-US" dirty="0">
                          <a:solidFill>
                            <a:srgbClr val="800000"/>
                          </a:solidFill>
                        </a:rPr>
                        <a:t>small set of models </a:t>
                      </a:r>
                      <a:r>
                        <a:rPr lang="en-US" dirty="0">
                          <a:solidFill>
                            <a:schemeClr val="tx2"/>
                          </a:solidFill>
                        </a:rPr>
                        <a:t>is sufficient</a:t>
                      </a:r>
                    </a:p>
                  </a:txBody>
                  <a:tcPr/>
                </a:tc>
                <a:tc>
                  <a:txBody>
                    <a:bodyPr/>
                    <a:lstStyle/>
                    <a:p>
                      <a:r>
                        <a:rPr lang="en-US" dirty="0">
                          <a:solidFill>
                            <a:schemeClr val="tx2"/>
                          </a:solidFill>
                        </a:rPr>
                        <a:t>A toolbox</a:t>
                      </a:r>
                      <a:r>
                        <a:rPr lang="en-US" baseline="0" dirty="0">
                          <a:solidFill>
                            <a:schemeClr val="tx2"/>
                          </a:solidFill>
                        </a:rPr>
                        <a:t> containing a </a:t>
                      </a:r>
                      <a:r>
                        <a:rPr lang="en-US" baseline="0" dirty="0">
                          <a:solidFill>
                            <a:srgbClr val="800000"/>
                          </a:solidFill>
                        </a:rPr>
                        <a:t>dozen modeling approaches </a:t>
                      </a:r>
                      <a:r>
                        <a:rPr lang="en-US" baseline="0" dirty="0">
                          <a:solidFill>
                            <a:schemeClr val="tx2"/>
                          </a:solidFill>
                        </a:rPr>
                        <a:t>is required</a:t>
                      </a:r>
                      <a:endParaRPr lang="en-US" dirty="0">
                        <a:solidFill>
                          <a:schemeClr val="tx2"/>
                        </a:solidFill>
                      </a:endParaRPr>
                    </a:p>
                  </a:txBody>
                  <a:tcPr/>
                </a:tc>
                <a:extLst>
                  <a:ext uri="{0D108BD9-81ED-4DB2-BD59-A6C34878D82A}">
                    <a16:rowId xmlns:a16="http://schemas.microsoft.com/office/drawing/2014/main" val="10003"/>
                  </a:ext>
                </a:extLst>
              </a:tr>
              <a:tr h="370840">
                <a:tc>
                  <a:txBody>
                    <a:bodyPr/>
                    <a:lstStyle/>
                    <a:p>
                      <a:r>
                        <a:rPr lang="en-US" dirty="0">
                          <a:solidFill>
                            <a:schemeClr val="tx2"/>
                          </a:solidFill>
                        </a:rPr>
                        <a:t>The model components are</a:t>
                      </a:r>
                      <a:r>
                        <a:rPr lang="en-US" dirty="0">
                          <a:solidFill>
                            <a:schemeClr val="tx1"/>
                          </a:solidFill>
                        </a:rPr>
                        <a:t> </a:t>
                      </a:r>
                      <a:r>
                        <a:rPr lang="en-US" dirty="0">
                          <a:solidFill>
                            <a:srgbClr val="800000"/>
                          </a:solidFill>
                        </a:rPr>
                        <a:t>well understood</a:t>
                      </a:r>
                    </a:p>
                  </a:txBody>
                  <a:tcPr/>
                </a:tc>
                <a:tc>
                  <a:txBody>
                    <a:bodyPr/>
                    <a:lstStyle/>
                    <a:p>
                      <a:r>
                        <a:rPr lang="en-US" dirty="0">
                          <a:solidFill>
                            <a:schemeClr val="tx2"/>
                          </a:solidFill>
                        </a:rPr>
                        <a:t>Most</a:t>
                      </a:r>
                      <a:r>
                        <a:rPr lang="en-US" baseline="0" dirty="0">
                          <a:solidFill>
                            <a:schemeClr val="tx2"/>
                          </a:solidFill>
                        </a:rPr>
                        <a:t> ecological systems are </a:t>
                      </a:r>
                      <a:r>
                        <a:rPr lang="en-US" baseline="0" dirty="0">
                          <a:solidFill>
                            <a:srgbClr val="800000"/>
                          </a:solidFill>
                        </a:rPr>
                        <a:t>poorly understood</a:t>
                      </a:r>
                      <a:endParaRPr lang="en-US" dirty="0">
                        <a:solidFill>
                          <a:srgbClr val="800000"/>
                        </a:solidFill>
                      </a:endParaRPr>
                    </a:p>
                  </a:txBody>
                  <a:tcPr/>
                </a:tc>
                <a:extLst>
                  <a:ext uri="{0D108BD9-81ED-4DB2-BD59-A6C34878D82A}">
                    <a16:rowId xmlns:a16="http://schemas.microsoft.com/office/drawing/2014/main" val="10004"/>
                  </a:ext>
                </a:extLst>
              </a:tr>
              <a:tr h="370840">
                <a:tc>
                  <a:txBody>
                    <a:bodyPr/>
                    <a:lstStyle/>
                    <a:p>
                      <a:r>
                        <a:rPr lang="en-US" dirty="0">
                          <a:solidFill>
                            <a:schemeClr val="tx2"/>
                          </a:solidFill>
                        </a:rPr>
                        <a:t>Models</a:t>
                      </a:r>
                      <a:r>
                        <a:rPr lang="en-US" baseline="0" dirty="0">
                          <a:solidFill>
                            <a:schemeClr val="tx2"/>
                          </a:solidFill>
                        </a:rPr>
                        <a:t> are used for</a:t>
                      </a:r>
                      <a:r>
                        <a:rPr lang="en-US" baseline="0" dirty="0">
                          <a:solidFill>
                            <a:schemeClr val="tx1"/>
                          </a:solidFill>
                        </a:rPr>
                        <a:t> </a:t>
                      </a:r>
                      <a:r>
                        <a:rPr lang="en-US" baseline="0" dirty="0">
                          <a:solidFill>
                            <a:srgbClr val="800000"/>
                          </a:solidFill>
                        </a:rPr>
                        <a:t>prediction</a:t>
                      </a:r>
                      <a:endParaRPr lang="en-US" dirty="0">
                        <a:solidFill>
                          <a:srgbClr val="800000"/>
                        </a:solidFill>
                      </a:endParaRPr>
                    </a:p>
                  </a:txBody>
                  <a:tcPr/>
                </a:tc>
                <a:tc>
                  <a:txBody>
                    <a:bodyPr/>
                    <a:lstStyle/>
                    <a:p>
                      <a:r>
                        <a:rPr lang="en-US" dirty="0">
                          <a:solidFill>
                            <a:schemeClr val="tx2"/>
                          </a:solidFill>
                        </a:rPr>
                        <a:t>Models are used for</a:t>
                      </a:r>
                      <a:r>
                        <a:rPr lang="en-US" dirty="0">
                          <a:solidFill>
                            <a:schemeClr val="tx1"/>
                          </a:solidFill>
                        </a:rPr>
                        <a:t> </a:t>
                      </a:r>
                      <a:r>
                        <a:rPr lang="en-US" dirty="0">
                          <a:solidFill>
                            <a:srgbClr val="800000"/>
                          </a:solidFill>
                        </a:rPr>
                        <a:t>exploration</a:t>
                      </a:r>
                      <a:r>
                        <a:rPr lang="en-US" baseline="0" dirty="0">
                          <a:solidFill>
                            <a:srgbClr val="800000"/>
                          </a:solidFill>
                        </a:rPr>
                        <a:t> and education</a:t>
                      </a:r>
                      <a:endParaRPr lang="en-US" dirty="0">
                        <a:solidFill>
                          <a:srgbClr val="800000"/>
                        </a:solidFill>
                      </a:endParaRPr>
                    </a:p>
                  </a:txBody>
                  <a:tcPr/>
                </a:tc>
                <a:extLst>
                  <a:ext uri="{0D108BD9-81ED-4DB2-BD59-A6C34878D82A}">
                    <a16:rowId xmlns:a16="http://schemas.microsoft.com/office/drawing/2014/main" val="10005"/>
                  </a:ext>
                </a:extLst>
              </a:tr>
              <a:tr h="370840">
                <a:tc>
                  <a:txBody>
                    <a:bodyPr/>
                    <a:lstStyle/>
                    <a:p>
                      <a:r>
                        <a:rPr lang="en-US" dirty="0">
                          <a:solidFill>
                            <a:schemeClr val="tx2"/>
                          </a:solidFill>
                        </a:rPr>
                        <a:t>Models are heavily</a:t>
                      </a:r>
                      <a:r>
                        <a:rPr lang="en-US" dirty="0">
                          <a:solidFill>
                            <a:schemeClr val="tx1"/>
                          </a:solidFill>
                        </a:rPr>
                        <a:t> </a:t>
                      </a:r>
                      <a:r>
                        <a:rPr lang="en-US" dirty="0">
                          <a:solidFill>
                            <a:srgbClr val="800000"/>
                          </a:solidFill>
                        </a:rPr>
                        <a:t>science-based</a:t>
                      </a:r>
                    </a:p>
                  </a:txBody>
                  <a:tcPr/>
                </a:tc>
                <a:tc>
                  <a:txBody>
                    <a:bodyPr/>
                    <a:lstStyle/>
                    <a:p>
                      <a:r>
                        <a:rPr lang="en-US" dirty="0">
                          <a:solidFill>
                            <a:schemeClr val="tx2"/>
                          </a:solidFill>
                        </a:rPr>
                        <a:t>Models rely on </a:t>
                      </a:r>
                      <a:r>
                        <a:rPr lang="en-US" dirty="0">
                          <a:solidFill>
                            <a:srgbClr val="800000"/>
                          </a:solidFill>
                        </a:rPr>
                        <a:t>local expertise</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10788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167437" y="2440448"/>
            <a:ext cx="10591800" cy="1107996"/>
          </a:xfrm>
          <a:prstGeom prst="rect">
            <a:avLst/>
          </a:prstGeom>
          <a:noFill/>
        </p:spPr>
        <p:txBody>
          <a:bodyPr wrap="square" rtlCol="0">
            <a:spAutoFit/>
          </a:bodyPr>
          <a:lstStyle/>
          <a:p>
            <a:r>
              <a:rPr lang="en-US" sz="6600" b="1" spc="600" dirty="0">
                <a:solidFill>
                  <a:schemeClr val="tx2"/>
                </a:solidFill>
                <a:latin typeface="Playfair Display SC" charset="0"/>
                <a:ea typeface="Playfair Display SC" charset="0"/>
                <a:cs typeface="Playfair Display SC" charset="0"/>
              </a:rPr>
              <a:t>Models are </a:t>
            </a:r>
            <a:r>
              <a:rPr lang="en-US" sz="6600" b="1" spc="600" dirty="0">
                <a:solidFill>
                  <a:srgbClr val="FF0000"/>
                </a:solidFill>
                <a:latin typeface="Playfair Display SC" charset="0"/>
                <a:ea typeface="Playfair Display SC" charset="0"/>
                <a:cs typeface="Playfair Display SC" charset="0"/>
              </a:rPr>
              <a:t>never</a:t>
            </a:r>
          </a:p>
        </p:txBody>
      </p:sp>
      <p:sp>
        <p:nvSpPr>
          <p:cNvPr id="7" name="Content Placeholder 2">
            <a:extLst>
              <a:ext uri="{FF2B5EF4-FFF2-40B4-BE49-F238E27FC236}">
                <a16:creationId xmlns:a16="http://schemas.microsoft.com/office/drawing/2014/main" id="{529C6A24-A662-4F56-B286-72D091DFA1D2}"/>
              </a:ext>
            </a:extLst>
          </p:cNvPr>
          <p:cNvSpPr txBox="1">
            <a:spLocks/>
          </p:cNvSpPr>
          <p:nvPr/>
        </p:nvSpPr>
        <p:spPr>
          <a:xfrm>
            <a:off x="2332456" y="4704907"/>
            <a:ext cx="11443068" cy="5374758"/>
          </a:xfrm>
          <a:prstGeom prst="rect">
            <a:avLst/>
          </a:prstGeom>
        </p:spPr>
        <p:txBody>
          <a:bodyPr/>
          <a:lstStyle>
            <a:lvl1pPr marL="0" indent="0" algn="l" defTabSz="1828434" rtl="0" eaLnBrk="1" latinLnBrk="0" hangingPunct="1">
              <a:lnSpc>
                <a:spcPct val="90000"/>
              </a:lnSpc>
              <a:spcBef>
                <a:spcPts val="2000"/>
              </a:spcBef>
              <a:buFont typeface="Arial"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sz="6000" dirty="0">
                <a:latin typeface="+mn-lt"/>
              </a:rPr>
              <a:t>Answers or Decisions</a:t>
            </a:r>
          </a:p>
          <a:p>
            <a:pPr lvl="1"/>
            <a:r>
              <a:rPr lang="en-US" sz="4800" dirty="0">
                <a:latin typeface="+mn-lt"/>
              </a:rPr>
              <a:t>People make decisions.  Models inform people.</a:t>
            </a:r>
          </a:p>
          <a:p>
            <a:endParaRPr lang="en-US" sz="6000" dirty="0">
              <a:latin typeface="+mn-lt"/>
            </a:endParaRPr>
          </a:p>
          <a:p>
            <a:r>
              <a:rPr lang="en-US" sz="6000" dirty="0">
                <a:latin typeface="+mn-lt"/>
              </a:rPr>
              <a:t>Reality</a:t>
            </a:r>
          </a:p>
          <a:p>
            <a:pPr lvl="1"/>
            <a:r>
              <a:rPr lang="en-US" sz="4800" dirty="0">
                <a:latin typeface="+mn-lt"/>
              </a:rPr>
              <a:t>Inherently a model is an abstraction of reality.</a:t>
            </a:r>
          </a:p>
        </p:txBody>
      </p:sp>
      <p:pic>
        <p:nvPicPr>
          <p:cNvPr id="8" name="Picture 2" descr="C:\Program Files\Microsoft Office\MEDIA\CAGCAT10\j0285750.wmf">
            <a:extLst>
              <a:ext uri="{FF2B5EF4-FFF2-40B4-BE49-F238E27FC236}">
                <a16:creationId xmlns:a16="http://schemas.microsoft.com/office/drawing/2014/main" id="{065A0A03-5E8D-4565-B537-556ADD569141}"/>
              </a:ext>
            </a:extLst>
          </p:cNvPr>
          <p:cNvPicPr>
            <a:picLocks noChangeAspect="1" noChangeArrowheads="1"/>
          </p:cNvPicPr>
          <p:nvPr/>
        </p:nvPicPr>
        <p:blipFill>
          <a:blip r:embed="rId3"/>
          <a:srcRect/>
          <a:stretch>
            <a:fillRect/>
          </a:stretch>
        </p:blipFill>
        <p:spPr bwMode="auto">
          <a:xfrm>
            <a:off x="18148003" y="2828260"/>
            <a:ext cx="5455823" cy="3352800"/>
          </a:xfrm>
          <a:prstGeom prst="rect">
            <a:avLst/>
          </a:prstGeom>
          <a:noFill/>
        </p:spPr>
      </p:pic>
      <p:pic>
        <p:nvPicPr>
          <p:cNvPr id="9" name="Picture 3" descr="F:\MIDO_Survey\Pics\IMG-20130529-00024-346cfs.jpg">
            <a:extLst>
              <a:ext uri="{FF2B5EF4-FFF2-40B4-BE49-F238E27FC236}">
                <a16:creationId xmlns:a16="http://schemas.microsoft.com/office/drawing/2014/main" id="{B929693E-F428-4973-87E8-7882BBE22C65}"/>
              </a:ext>
            </a:extLst>
          </p:cNvPr>
          <p:cNvPicPr>
            <a:picLocks noChangeAspect="1" noChangeArrowheads="1"/>
          </p:cNvPicPr>
          <p:nvPr/>
        </p:nvPicPr>
        <p:blipFill>
          <a:blip r:embed="rId4"/>
          <a:srcRect/>
          <a:stretch>
            <a:fillRect/>
          </a:stretch>
        </p:blipFill>
        <p:spPr bwMode="auto">
          <a:xfrm>
            <a:off x="14698781" y="7705059"/>
            <a:ext cx="6823740" cy="5117805"/>
          </a:xfrm>
          <a:prstGeom prst="rect">
            <a:avLst/>
          </a:prstGeom>
          <a:noFill/>
        </p:spPr>
      </p:pic>
      <p:pic>
        <p:nvPicPr>
          <p:cNvPr id="10" name="Picture 4" descr="C:\Program Files\Microsoft Office\MEDIA\CAGCAT10\j0292020.wmf">
            <a:extLst>
              <a:ext uri="{FF2B5EF4-FFF2-40B4-BE49-F238E27FC236}">
                <a16:creationId xmlns:a16="http://schemas.microsoft.com/office/drawing/2014/main" id="{EAF885A6-6549-46E7-AD80-FC0BD45C25B4}"/>
              </a:ext>
            </a:extLst>
          </p:cNvPr>
          <p:cNvPicPr>
            <a:picLocks noChangeAspect="1" noChangeArrowheads="1"/>
          </p:cNvPicPr>
          <p:nvPr/>
        </p:nvPicPr>
        <p:blipFill>
          <a:blip r:embed="rId5"/>
          <a:srcRect/>
          <a:stretch>
            <a:fillRect/>
          </a:stretch>
        </p:blipFill>
        <p:spPr bwMode="auto">
          <a:xfrm>
            <a:off x="13775524" y="2402958"/>
            <a:ext cx="4143880" cy="3933037"/>
          </a:xfrm>
          <a:prstGeom prst="rect">
            <a:avLst/>
          </a:prstGeom>
          <a:noFill/>
        </p:spPr>
      </p:pic>
      <p:cxnSp>
        <p:nvCxnSpPr>
          <p:cNvPr id="12" name="Straight Arrow Connector 11">
            <a:extLst>
              <a:ext uri="{FF2B5EF4-FFF2-40B4-BE49-F238E27FC236}">
                <a16:creationId xmlns:a16="http://schemas.microsoft.com/office/drawing/2014/main" id="{F69A1630-773F-4209-B30C-09262B311459}"/>
              </a:ext>
            </a:extLst>
          </p:cNvPr>
          <p:cNvCxnSpPr>
            <a:cxnSpLocks/>
            <a:stCxn id="10" idx="2"/>
            <a:endCxn id="9" idx="0"/>
          </p:cNvCxnSpPr>
          <p:nvPr/>
        </p:nvCxnSpPr>
        <p:spPr>
          <a:xfrm>
            <a:off x="15847464" y="6335995"/>
            <a:ext cx="2263187" cy="1369064"/>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63423B7-05D9-4144-81CE-55BABD763D26}"/>
              </a:ext>
            </a:extLst>
          </p:cNvPr>
          <p:cNvCxnSpPr>
            <a:cxnSpLocks/>
            <a:stCxn id="8" idx="2"/>
            <a:endCxn id="9" idx="0"/>
          </p:cNvCxnSpPr>
          <p:nvPr/>
        </p:nvCxnSpPr>
        <p:spPr>
          <a:xfrm flipH="1">
            <a:off x="18110651" y="6181060"/>
            <a:ext cx="2765264" cy="1523999"/>
          </a:xfrm>
          <a:prstGeom prst="straightConnector1">
            <a:avLst/>
          </a:prstGeom>
          <a:ln w="762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08E3C9-60F0-410C-A5C9-C69ABE737A62}"/>
              </a:ext>
            </a:extLst>
          </p:cNvPr>
          <p:cNvSpPr txBox="1"/>
          <p:nvPr/>
        </p:nvSpPr>
        <p:spPr>
          <a:xfrm>
            <a:off x="19259334" y="6222764"/>
            <a:ext cx="1282768" cy="1200329"/>
          </a:xfrm>
          <a:prstGeom prst="rect">
            <a:avLst/>
          </a:prstGeom>
          <a:noFill/>
        </p:spPr>
        <p:txBody>
          <a:bodyPr wrap="square" rtlCol="0">
            <a:spAutoFit/>
          </a:bodyPr>
          <a:lstStyle/>
          <a:p>
            <a:r>
              <a:rPr lang="en-US" sz="7200" b="1" dirty="0">
                <a:solidFill>
                  <a:srgbClr val="FF0000"/>
                </a:solidFill>
                <a:latin typeface="+mj-lt"/>
              </a:rPr>
              <a:t>X</a:t>
            </a:r>
          </a:p>
        </p:txBody>
      </p:sp>
    </p:spTree>
    <p:extLst>
      <p:ext uri="{BB962C8B-B14F-4D97-AF65-F5344CB8AC3E}">
        <p14:creationId xmlns:p14="http://schemas.microsoft.com/office/powerpoint/2010/main" val="110993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l="27500" t="16000" r="15833" b="24000"/>
          <a:stretch>
            <a:fillRect/>
          </a:stretch>
        </p:blipFill>
        <p:spPr bwMode="auto">
          <a:xfrm>
            <a:off x="3126105" y="762000"/>
            <a:ext cx="17962880" cy="11887200"/>
          </a:xfrm>
          <a:prstGeom prst="rect">
            <a:avLst/>
          </a:prstGeom>
          <a:noFill/>
          <a:ln w="9525">
            <a:noFill/>
            <a:miter lim="800000"/>
            <a:headEnd/>
            <a:tailEnd/>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Analytical Models</a:t>
            </a:r>
          </a:p>
        </p:txBody>
      </p:sp>
      <p:sp>
        <p:nvSpPr>
          <p:cNvPr id="3" name="Content Placeholder 2"/>
          <p:cNvSpPr>
            <a:spLocks noGrp="1"/>
          </p:cNvSpPr>
          <p:nvPr>
            <p:ph idx="1"/>
          </p:nvPr>
        </p:nvSpPr>
        <p:spPr>
          <a:xfrm>
            <a:off x="3959225" y="3200400"/>
            <a:ext cx="7924800" cy="3962400"/>
          </a:xfrm>
        </p:spPr>
        <p:txBody>
          <a:bodyPr/>
          <a:lstStyle/>
          <a:p>
            <a:r>
              <a:rPr lang="en-US" dirty="0"/>
              <a:t>Solution of closed form equations representing the system</a:t>
            </a:r>
          </a:p>
        </p:txBody>
      </p:sp>
      <p:graphicFrame>
        <p:nvGraphicFramePr>
          <p:cNvPr id="51201" name="Object 1"/>
          <p:cNvGraphicFramePr>
            <a:graphicFrameLocks noChangeAspect="1"/>
          </p:cNvGraphicFramePr>
          <p:nvPr/>
        </p:nvGraphicFramePr>
        <p:xfrm>
          <a:off x="3197225" y="5943601"/>
          <a:ext cx="8686800" cy="1241626"/>
        </p:xfrm>
        <a:graphic>
          <a:graphicData uri="http://schemas.openxmlformats.org/presentationml/2006/ole">
            <mc:AlternateContent xmlns:mc="http://schemas.openxmlformats.org/markup-compatibility/2006">
              <mc:Choice xmlns:v="urn:schemas-microsoft-com:vml" Requires="v">
                <p:oleObj name="Equation" r:id="rId2" imgW="3860898" imgH="565699" progId="Equation.3">
                  <p:embed/>
                </p:oleObj>
              </mc:Choice>
              <mc:Fallback>
                <p:oleObj name="Equation" r:id="rId2" imgW="3860898" imgH="565699" progId="Equation.3">
                  <p:embed/>
                  <p:pic>
                    <p:nvPicPr>
                      <p:cNvPr id="51201"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225" y="5943601"/>
                        <a:ext cx="8686800" cy="12416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3" descr="Overbank2"/>
          <p:cNvPicPr>
            <a:picLocks noChangeAspect="1" noChangeArrowheads="1"/>
          </p:cNvPicPr>
          <p:nvPr/>
        </p:nvPicPr>
        <p:blipFill>
          <a:blip r:embed="rId4"/>
          <a:srcRect t="1646"/>
          <a:stretch>
            <a:fillRect/>
          </a:stretch>
        </p:blipFill>
        <p:spPr bwMode="auto">
          <a:xfrm>
            <a:off x="3502025" y="7355444"/>
            <a:ext cx="8077200" cy="6062108"/>
          </a:xfrm>
          <a:prstGeom prst="rect">
            <a:avLst/>
          </a:prstGeom>
          <a:noFill/>
          <a:ln w="9525">
            <a:solidFill>
              <a:schemeClr val="tx1"/>
            </a:solidFill>
            <a:miter lim="800000"/>
            <a:headEnd/>
            <a:tailEnd/>
          </a:ln>
          <a:effectLst/>
        </p:spPr>
      </p:pic>
      <p:pic>
        <p:nvPicPr>
          <p:cNvPr id="51203" name="Picture 3"/>
          <p:cNvPicPr>
            <a:picLocks noChangeAspect="1" noChangeArrowheads="1"/>
          </p:cNvPicPr>
          <p:nvPr/>
        </p:nvPicPr>
        <p:blipFill>
          <a:blip r:embed="rId5"/>
          <a:srcRect l="10417" t="45333" r="15417"/>
          <a:stretch>
            <a:fillRect/>
          </a:stretch>
        </p:blipFill>
        <p:spPr bwMode="auto">
          <a:xfrm>
            <a:off x="12493625" y="6400800"/>
            <a:ext cx="8601308" cy="3962400"/>
          </a:xfrm>
          <a:prstGeom prst="rect">
            <a:avLst/>
          </a:prstGeom>
          <a:noFill/>
          <a:ln w="9525">
            <a:noFill/>
            <a:miter lim="800000"/>
            <a:headEnd/>
            <a:tailEnd/>
          </a:ln>
        </p:spPr>
      </p:pic>
      <p:pic>
        <p:nvPicPr>
          <p:cNvPr id="51207" name="Picture 7" descr="http://upload.wikimedia.org/math/9/0/f/90f20a29021964cdf64639639d1c928d.png"/>
          <p:cNvPicPr>
            <a:picLocks noChangeAspect="1" noChangeArrowheads="1"/>
          </p:cNvPicPr>
          <p:nvPr/>
        </p:nvPicPr>
        <p:blipFill>
          <a:blip r:embed="rId6"/>
          <a:srcRect/>
          <a:stretch>
            <a:fillRect/>
          </a:stretch>
        </p:blipFill>
        <p:spPr bwMode="auto">
          <a:xfrm>
            <a:off x="12646025" y="2743199"/>
            <a:ext cx="8267700" cy="2936718"/>
          </a:xfrm>
          <a:prstGeom prst="rect">
            <a:avLst/>
          </a:prstGeom>
          <a:solidFill>
            <a:schemeClr val="bg1"/>
          </a:solidFill>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2025" y="549276"/>
            <a:ext cx="8991600" cy="2286000"/>
          </a:xfrm>
        </p:spPr>
        <p:txBody>
          <a:bodyPr/>
          <a:lstStyle/>
          <a:p>
            <a:r>
              <a:rPr lang="en-US" dirty="0"/>
              <a:t>Conceptual Models</a:t>
            </a:r>
          </a:p>
        </p:txBody>
      </p:sp>
      <p:sp>
        <p:nvSpPr>
          <p:cNvPr id="3" name="Content Placeholder 2"/>
          <p:cNvSpPr>
            <a:spLocks noGrp="1"/>
          </p:cNvSpPr>
          <p:nvPr>
            <p:ph idx="1"/>
          </p:nvPr>
        </p:nvSpPr>
        <p:spPr>
          <a:xfrm>
            <a:off x="3959225" y="3200400"/>
            <a:ext cx="8382000" cy="3962400"/>
          </a:xfrm>
        </p:spPr>
        <p:txBody>
          <a:bodyPr/>
          <a:lstStyle/>
          <a:p>
            <a:r>
              <a:rPr lang="en-US" dirty="0"/>
              <a:t>Diagramming relationships among components, organizing information, determining data needs</a:t>
            </a:r>
          </a:p>
        </p:txBody>
      </p:sp>
      <p:pic>
        <p:nvPicPr>
          <p:cNvPr id="5" name="Picture 5"/>
          <p:cNvPicPr>
            <a:picLocks noChangeAspect="1" noChangeArrowheads="1"/>
          </p:cNvPicPr>
          <p:nvPr/>
        </p:nvPicPr>
        <p:blipFill>
          <a:blip r:embed="rId2"/>
          <a:srcRect l="14330" t="16939" r="50720" b="9853"/>
          <a:stretch>
            <a:fillRect/>
          </a:stretch>
        </p:blipFill>
        <p:spPr bwMode="auto">
          <a:xfrm>
            <a:off x="7312026" y="7315200"/>
            <a:ext cx="4423114" cy="5791200"/>
          </a:xfrm>
          <a:prstGeom prst="rect">
            <a:avLst/>
          </a:prstGeom>
          <a:noFill/>
          <a:ln w="9525">
            <a:noFill/>
            <a:miter lim="800000"/>
            <a:headEnd/>
            <a:tailEnd/>
          </a:ln>
          <a:effectLst/>
        </p:spPr>
      </p:pic>
      <p:pic>
        <p:nvPicPr>
          <p:cNvPr id="6" name="Picture 4"/>
          <p:cNvPicPr>
            <a:picLocks noChangeAspect="1" noChangeArrowheads="1"/>
          </p:cNvPicPr>
          <p:nvPr/>
        </p:nvPicPr>
        <p:blipFill>
          <a:blip r:embed="rId3"/>
          <a:srcRect l="19576" t="20169" r="21225" b="28638"/>
          <a:stretch>
            <a:fillRect/>
          </a:stretch>
        </p:blipFill>
        <p:spPr bwMode="auto">
          <a:xfrm>
            <a:off x="12188825" y="7382087"/>
            <a:ext cx="8686800" cy="5974586"/>
          </a:xfrm>
          <a:prstGeom prst="rect">
            <a:avLst/>
          </a:prstGeom>
          <a:noFill/>
          <a:ln w="9525">
            <a:solidFill>
              <a:schemeClr val="tx1"/>
            </a:solidFill>
            <a:miter lim="800000"/>
            <a:headEnd/>
            <a:tailEnd/>
          </a:ln>
        </p:spPr>
      </p:pic>
      <p:pic>
        <p:nvPicPr>
          <p:cNvPr id="7" name="Picture 4" descr="CurrituckModel_2010-09-20"/>
          <p:cNvPicPr>
            <a:picLocks noChangeAspect="1" noChangeArrowheads="1"/>
          </p:cNvPicPr>
          <p:nvPr/>
        </p:nvPicPr>
        <p:blipFill>
          <a:blip r:embed="rId4"/>
          <a:srcRect t="9338" r="8189" b="8682"/>
          <a:stretch>
            <a:fillRect/>
          </a:stretch>
        </p:blipFill>
        <p:spPr bwMode="auto">
          <a:xfrm>
            <a:off x="12646025" y="427935"/>
            <a:ext cx="8229600" cy="6808306"/>
          </a:xfrm>
          <a:prstGeom prst="rect">
            <a:avLst/>
          </a:prstGeom>
          <a:noFill/>
          <a:ln w="9525">
            <a:solidFill>
              <a:schemeClr val="tx1"/>
            </a:solidFill>
            <a:miter lim="800000"/>
            <a:headEnd/>
            <a:tailEnd/>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225" y="549276"/>
            <a:ext cx="7924800" cy="2286000"/>
          </a:xfrm>
        </p:spPr>
        <p:txBody>
          <a:bodyPr/>
          <a:lstStyle/>
          <a:p>
            <a:r>
              <a:rPr lang="en-US" dirty="0"/>
              <a:t>Index Models</a:t>
            </a:r>
          </a:p>
        </p:txBody>
      </p:sp>
      <p:sp>
        <p:nvSpPr>
          <p:cNvPr id="3" name="Content Placeholder 2"/>
          <p:cNvSpPr>
            <a:spLocks noGrp="1"/>
          </p:cNvSpPr>
          <p:nvPr>
            <p:ph idx="1"/>
          </p:nvPr>
        </p:nvSpPr>
        <p:spPr>
          <a:xfrm>
            <a:off x="3959225" y="3200400"/>
            <a:ext cx="7924800" cy="8534400"/>
          </a:xfrm>
        </p:spPr>
        <p:txBody>
          <a:bodyPr/>
          <a:lstStyle/>
          <a:p>
            <a:r>
              <a:rPr lang="en-US" dirty="0"/>
              <a:t>Determining ecosystem quality relative to environmental variables</a:t>
            </a:r>
          </a:p>
          <a:p>
            <a:endParaRPr lang="en-US" dirty="0"/>
          </a:p>
          <a:p>
            <a:r>
              <a:rPr lang="en-US" dirty="0"/>
              <a:t>Quantity * Quality</a:t>
            </a:r>
          </a:p>
          <a:p>
            <a:endParaRPr lang="en-US" dirty="0"/>
          </a:p>
          <a:p>
            <a:r>
              <a:rPr lang="en-US" dirty="0"/>
              <a:t>Quality for what?</a:t>
            </a:r>
          </a:p>
          <a:p>
            <a:pPr lvl="1"/>
            <a:r>
              <a:rPr lang="en-US" dirty="0"/>
              <a:t>Species – HSI</a:t>
            </a:r>
          </a:p>
          <a:p>
            <a:pPr lvl="1"/>
            <a:r>
              <a:rPr lang="en-US" dirty="0"/>
              <a:t>Community – HSI </a:t>
            </a:r>
          </a:p>
          <a:p>
            <a:pPr lvl="1"/>
            <a:r>
              <a:rPr lang="en-US" dirty="0"/>
              <a:t>Function – HGM </a:t>
            </a:r>
          </a:p>
        </p:txBody>
      </p:sp>
      <p:pic>
        <p:nvPicPr>
          <p:cNvPr id="80898" name="Picture 2"/>
          <p:cNvPicPr>
            <a:picLocks noChangeAspect="1" noChangeArrowheads="1"/>
          </p:cNvPicPr>
          <p:nvPr/>
        </p:nvPicPr>
        <p:blipFill>
          <a:blip r:embed="rId2"/>
          <a:srcRect l="59583" t="22667" r="10000" b="35333"/>
          <a:stretch>
            <a:fillRect/>
          </a:stretch>
        </p:blipFill>
        <p:spPr bwMode="auto">
          <a:xfrm>
            <a:off x="13103226" y="1523999"/>
            <a:ext cx="7968342" cy="6876790"/>
          </a:xfrm>
          <a:prstGeom prst="rect">
            <a:avLst/>
          </a:prstGeom>
          <a:noFill/>
          <a:ln w="9525">
            <a:noFill/>
            <a:miter lim="800000"/>
            <a:headEnd/>
            <a:tailEnd/>
          </a:ln>
        </p:spPr>
      </p:pic>
      <p:pic>
        <p:nvPicPr>
          <p:cNvPr id="52226"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3027" r="22771"/>
          <a:stretch/>
        </p:blipFill>
        <p:spPr bwMode="auto">
          <a:xfrm>
            <a:off x="13103225" y="8991602"/>
            <a:ext cx="7979748" cy="1597024"/>
          </a:xfrm>
          <a:prstGeom prst="rect">
            <a:avLst/>
          </a:prstGeom>
          <a:solidFill>
            <a:schemeClr val="bg1"/>
          </a:solidFill>
          <a:ln>
            <a:noFill/>
          </a:ln>
          <a:effec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25" y="549276"/>
            <a:ext cx="9448800" cy="2286000"/>
          </a:xfrm>
        </p:spPr>
        <p:txBody>
          <a:bodyPr/>
          <a:lstStyle/>
          <a:p>
            <a:r>
              <a:rPr lang="en-US" dirty="0"/>
              <a:t>System Dynamics</a:t>
            </a:r>
          </a:p>
        </p:txBody>
      </p:sp>
      <p:sp>
        <p:nvSpPr>
          <p:cNvPr id="3" name="Content Placeholder 2"/>
          <p:cNvSpPr>
            <a:spLocks noGrp="1"/>
          </p:cNvSpPr>
          <p:nvPr>
            <p:ph idx="1"/>
          </p:nvPr>
        </p:nvSpPr>
        <p:spPr>
          <a:xfrm>
            <a:off x="1852863" y="3200400"/>
            <a:ext cx="10031162" cy="4724400"/>
          </a:xfrm>
        </p:spPr>
        <p:txBody>
          <a:bodyPr/>
          <a:lstStyle/>
          <a:p>
            <a:r>
              <a:rPr lang="en-US" dirty="0"/>
              <a:t>Modeling dynamics of complex systems by focusing on state of system as summarized variables (e.g., overall biomass, population size, </a:t>
            </a:r>
            <a:r>
              <a:rPr lang="en-US" dirty="0" err="1"/>
              <a:t>etc</a:t>
            </a:r>
            <a:r>
              <a:rPr lang="en-US" dirty="0"/>
              <a:t>)</a:t>
            </a:r>
          </a:p>
        </p:txBody>
      </p:sp>
      <p:pic>
        <p:nvPicPr>
          <p:cNvPr id="5" name="Picture 4" descr="1-s2.0-S1476945X08000561-gr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478" y="8077200"/>
            <a:ext cx="8219606" cy="5334000"/>
          </a:xfrm>
          <a:prstGeom prst="rect">
            <a:avLst/>
          </a:prstGeom>
          <a:ln>
            <a:solidFill>
              <a:schemeClr val="tx1"/>
            </a:solidFill>
          </a:ln>
        </p:spPr>
      </p:pic>
      <p:pic>
        <p:nvPicPr>
          <p:cNvPr id="79874" name="Picture 2" descr="http://www.hec.usace.army.mil/software/hec-ressim/images/HEC-ResSim_Schematic.png"/>
          <p:cNvPicPr>
            <a:picLocks noChangeAspect="1" noChangeArrowheads="1"/>
          </p:cNvPicPr>
          <p:nvPr/>
        </p:nvPicPr>
        <p:blipFill>
          <a:blip r:embed="rId3"/>
          <a:srcRect/>
          <a:stretch>
            <a:fillRect/>
          </a:stretch>
        </p:blipFill>
        <p:spPr bwMode="auto">
          <a:xfrm>
            <a:off x="14627226" y="304801"/>
            <a:ext cx="5905498" cy="8116918"/>
          </a:xfrm>
          <a:prstGeom prst="rect">
            <a:avLst/>
          </a:prstGeom>
          <a:noFill/>
        </p:spPr>
      </p:pic>
      <p:pic>
        <p:nvPicPr>
          <p:cNvPr id="7" name="Picture 5"/>
          <p:cNvPicPr>
            <a:picLocks noChangeAspect="1" noChangeArrowheads="1"/>
          </p:cNvPicPr>
          <p:nvPr/>
        </p:nvPicPr>
        <p:blipFill>
          <a:blip r:embed="rId4"/>
          <a:srcRect/>
          <a:stretch>
            <a:fillRect/>
          </a:stretch>
        </p:blipFill>
        <p:spPr bwMode="auto">
          <a:xfrm>
            <a:off x="12341225" y="7636453"/>
            <a:ext cx="8686800" cy="5895398"/>
          </a:xfrm>
          <a:prstGeom prst="rect">
            <a:avLst/>
          </a:prstGeom>
          <a:noFill/>
          <a:ln w="9525">
            <a:noFill/>
            <a:miter lim="800000"/>
            <a:headEnd/>
            <a:tailEnd/>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DF9B00-3481-4C6E-9D6D-196881B52EFB}"/>
              </a:ext>
            </a:extLst>
          </p:cNvPr>
          <p:cNvSpPr/>
          <p:nvPr/>
        </p:nvSpPr>
        <p:spPr>
          <a:xfrm>
            <a:off x="442047" y="10314709"/>
            <a:ext cx="23493555" cy="3401291"/>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80607" y="9961418"/>
            <a:ext cx="8229600" cy="2286000"/>
          </a:xfrm>
        </p:spPr>
        <p:txBody>
          <a:bodyPr/>
          <a:lstStyle/>
          <a:p>
            <a:r>
              <a:rPr lang="en-US" b="1" dirty="0">
                <a:solidFill>
                  <a:schemeClr val="bg1"/>
                </a:solidFill>
                <a:latin typeface="Playfair Display SC" panose="00000500000000000000" pitchFamily="50" charset="0"/>
              </a:rPr>
              <a:t>Spatial Models</a:t>
            </a:r>
          </a:p>
        </p:txBody>
      </p:sp>
      <p:sp>
        <p:nvSpPr>
          <p:cNvPr id="3" name="Content Placeholder 2"/>
          <p:cNvSpPr>
            <a:spLocks noGrp="1"/>
          </p:cNvSpPr>
          <p:nvPr>
            <p:ph idx="1"/>
          </p:nvPr>
        </p:nvSpPr>
        <p:spPr>
          <a:xfrm>
            <a:off x="4241656" y="11617034"/>
            <a:ext cx="17307502" cy="1420092"/>
          </a:xfrm>
        </p:spPr>
        <p:txBody>
          <a:bodyPr/>
          <a:lstStyle/>
          <a:p>
            <a:r>
              <a:rPr lang="en-US" dirty="0">
                <a:solidFill>
                  <a:schemeClr val="bg2">
                    <a:lumMod val="95000"/>
                  </a:schemeClr>
                </a:solidFill>
              </a:rPr>
              <a:t>Combination of spatial attributes often coupled with simulation</a:t>
            </a:r>
          </a:p>
        </p:txBody>
      </p:sp>
      <p:pic>
        <p:nvPicPr>
          <p:cNvPr id="77825" name="Picture 1"/>
          <p:cNvPicPr>
            <a:picLocks noChangeAspect="1" noChangeArrowheads="1"/>
          </p:cNvPicPr>
          <p:nvPr/>
        </p:nvPicPr>
        <p:blipFill>
          <a:blip r:embed="rId2"/>
          <a:srcRect l="27083" t="24000" r="20000" b="26667"/>
          <a:stretch>
            <a:fillRect/>
          </a:stretch>
        </p:blipFill>
        <p:spPr bwMode="auto">
          <a:xfrm>
            <a:off x="1818700" y="4191000"/>
            <a:ext cx="9154298" cy="5334000"/>
          </a:xfrm>
          <a:prstGeom prst="rect">
            <a:avLst/>
          </a:prstGeom>
          <a:noFill/>
          <a:ln w="9525">
            <a:noFill/>
            <a:miter lim="800000"/>
            <a:headEnd/>
            <a:tailEnd/>
          </a:ln>
        </p:spPr>
      </p:pic>
      <p:pic>
        <p:nvPicPr>
          <p:cNvPr id="77827" name="Picture 3" descr="http://static.rcngrants.org/sites/default/files/project_images/Potential%20ecological%20benefits%20of%20dam%20removal%20in%20the%20Northeast_0.jpg"/>
          <p:cNvPicPr>
            <a:picLocks noChangeAspect="1" noChangeArrowheads="1"/>
          </p:cNvPicPr>
          <p:nvPr/>
        </p:nvPicPr>
        <p:blipFill>
          <a:blip r:embed="rId3"/>
          <a:srcRect/>
          <a:stretch>
            <a:fillRect/>
          </a:stretch>
        </p:blipFill>
        <p:spPr bwMode="auto">
          <a:xfrm>
            <a:off x="12583679" y="706965"/>
            <a:ext cx="6909667" cy="9212889"/>
          </a:xfrm>
          <a:prstGeom prst="rect">
            <a:avLst/>
          </a:prstGeom>
          <a:noFill/>
        </p:spPr>
      </p:pic>
    </p:spTree>
    <p:extLst>
      <p:ext uri="{BB962C8B-B14F-4D97-AF65-F5344CB8AC3E}">
        <p14:creationId xmlns:p14="http://schemas.microsoft.com/office/powerpoint/2010/main" val="183590789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http://bayesian-intelligence.com/bwb/wp-content/uploads/2012/03/egBNbeliefs-noev1.png"/>
          <p:cNvPicPr>
            <a:picLocks noChangeAspect="1" noChangeArrowheads="1"/>
          </p:cNvPicPr>
          <p:nvPr/>
        </p:nvPicPr>
        <p:blipFill>
          <a:blip r:embed="rId3"/>
          <a:srcRect/>
          <a:stretch>
            <a:fillRect/>
          </a:stretch>
        </p:blipFill>
        <p:spPr bwMode="auto">
          <a:xfrm>
            <a:off x="13865225" y="9296401"/>
            <a:ext cx="7010400" cy="4226454"/>
          </a:xfrm>
          <a:prstGeom prst="rect">
            <a:avLst/>
          </a:prstGeom>
          <a:noFill/>
          <a:ln>
            <a:solidFill>
              <a:schemeClr val="tx1"/>
            </a:solidFill>
          </a:ln>
        </p:spPr>
      </p:pic>
      <p:sp>
        <p:nvSpPr>
          <p:cNvPr id="2" name="Title 1"/>
          <p:cNvSpPr>
            <a:spLocks noGrp="1"/>
          </p:cNvSpPr>
          <p:nvPr>
            <p:ph type="title"/>
          </p:nvPr>
        </p:nvSpPr>
        <p:spPr>
          <a:xfrm>
            <a:off x="3959225" y="549276"/>
            <a:ext cx="8686800" cy="2286000"/>
          </a:xfrm>
        </p:spPr>
        <p:txBody>
          <a:bodyPr/>
          <a:lstStyle/>
          <a:p>
            <a:r>
              <a:rPr lang="en-US" dirty="0"/>
              <a:t>Statistical Models</a:t>
            </a:r>
          </a:p>
        </p:txBody>
      </p:sp>
      <p:sp>
        <p:nvSpPr>
          <p:cNvPr id="3" name="Content Placeholder 2"/>
          <p:cNvSpPr>
            <a:spLocks noGrp="1"/>
          </p:cNvSpPr>
          <p:nvPr>
            <p:ph idx="1"/>
          </p:nvPr>
        </p:nvSpPr>
        <p:spPr>
          <a:xfrm>
            <a:off x="3959225" y="3200400"/>
            <a:ext cx="7924800" cy="3962400"/>
          </a:xfrm>
        </p:spPr>
        <p:txBody>
          <a:bodyPr/>
          <a:lstStyle/>
          <a:p>
            <a:r>
              <a:rPr lang="en-US" dirty="0"/>
              <a:t>Analysis of datasets to determine distributional properties of the data</a:t>
            </a:r>
          </a:p>
        </p:txBody>
      </p:sp>
      <p:pic>
        <p:nvPicPr>
          <p:cNvPr id="78849" name="Picture 1"/>
          <p:cNvPicPr>
            <a:picLocks noChangeAspect="1" noChangeArrowheads="1"/>
          </p:cNvPicPr>
          <p:nvPr/>
        </p:nvPicPr>
        <p:blipFill>
          <a:blip r:embed="rId4"/>
          <a:srcRect l="20000" t="11333" r="44583" b="51318"/>
          <a:stretch>
            <a:fillRect/>
          </a:stretch>
        </p:blipFill>
        <p:spPr bwMode="auto">
          <a:xfrm>
            <a:off x="14474825" y="304799"/>
            <a:ext cx="6705600" cy="4419602"/>
          </a:xfrm>
          <a:prstGeom prst="rect">
            <a:avLst/>
          </a:prstGeom>
          <a:noFill/>
          <a:ln w="9525">
            <a:solidFill>
              <a:schemeClr val="tx1"/>
            </a:solidFill>
            <a:miter lim="800000"/>
            <a:headEnd/>
            <a:tailEnd/>
          </a:ln>
        </p:spPr>
      </p:pic>
      <p:pic>
        <p:nvPicPr>
          <p:cNvPr id="78850" name="Picture 2"/>
          <p:cNvPicPr>
            <a:picLocks noChangeAspect="1" noChangeArrowheads="1"/>
          </p:cNvPicPr>
          <p:nvPr/>
        </p:nvPicPr>
        <p:blipFill>
          <a:blip r:embed="rId5"/>
          <a:srcRect l="19583" t="23333" r="7500" b="12000"/>
          <a:stretch>
            <a:fillRect/>
          </a:stretch>
        </p:blipFill>
        <p:spPr bwMode="auto">
          <a:xfrm>
            <a:off x="3349624" y="5791200"/>
            <a:ext cx="10997942" cy="6096000"/>
          </a:xfrm>
          <a:prstGeom prst="rect">
            <a:avLst/>
          </a:prstGeom>
          <a:noFill/>
          <a:ln w="9525">
            <a:solidFill>
              <a:schemeClr val="tx1"/>
            </a:solidFill>
            <a:miter lim="800000"/>
            <a:headEnd/>
            <a:tailEnd/>
          </a:ln>
        </p:spPr>
      </p:pic>
      <p:pic>
        <p:nvPicPr>
          <p:cNvPr id="7" name="Picture 6"/>
          <p:cNvPicPr/>
          <p:nvPr/>
        </p:nvPicPr>
        <p:blipFill>
          <a:blip r:embed="rId6" cstate="print"/>
          <a:srcRect/>
          <a:stretch>
            <a:fillRect/>
          </a:stretch>
        </p:blipFill>
        <p:spPr bwMode="auto">
          <a:xfrm>
            <a:off x="15389225" y="5181600"/>
            <a:ext cx="4419600" cy="39624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64006353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2"/>
          <a:srcRect l="28750" t="22666" r="29583" b="24000"/>
          <a:stretch>
            <a:fillRect/>
          </a:stretch>
        </p:blipFill>
        <p:spPr bwMode="auto">
          <a:xfrm>
            <a:off x="10137663" y="8413750"/>
            <a:ext cx="4953000" cy="3962400"/>
          </a:xfrm>
          <a:prstGeom prst="rect">
            <a:avLst/>
          </a:prstGeom>
          <a:noFill/>
          <a:ln w="9525">
            <a:solidFill>
              <a:schemeClr val="tx1"/>
            </a:solidFill>
            <a:miter lim="800000"/>
            <a:headEnd/>
            <a:tailEnd/>
          </a:ln>
        </p:spPr>
      </p:pic>
      <p:sp>
        <p:nvSpPr>
          <p:cNvPr id="2" name="Title 1"/>
          <p:cNvSpPr>
            <a:spLocks noGrp="1"/>
          </p:cNvSpPr>
          <p:nvPr>
            <p:ph type="title"/>
          </p:nvPr>
        </p:nvSpPr>
        <p:spPr/>
        <p:txBody>
          <a:bodyPr/>
          <a:lstStyle/>
          <a:p>
            <a:r>
              <a:rPr lang="en-US" dirty="0"/>
              <a:t>Integrated Modeling</a:t>
            </a:r>
          </a:p>
        </p:txBody>
      </p:sp>
      <p:pic>
        <p:nvPicPr>
          <p:cNvPr id="5" name="Picture 7"/>
          <p:cNvPicPr>
            <a:picLocks noChangeAspect="1" noChangeArrowheads="1"/>
          </p:cNvPicPr>
          <p:nvPr/>
        </p:nvPicPr>
        <p:blipFill>
          <a:blip r:embed="rId3"/>
          <a:srcRect l="9373" t="22676" r="7724" b="11159"/>
          <a:stretch>
            <a:fillRect/>
          </a:stretch>
        </p:blipFill>
        <p:spPr bwMode="auto">
          <a:xfrm>
            <a:off x="8240980" y="3609976"/>
            <a:ext cx="7641858" cy="3810000"/>
          </a:xfrm>
          <a:prstGeom prst="rect">
            <a:avLst/>
          </a:prstGeom>
          <a:noFill/>
          <a:ln w="12700">
            <a:solidFill>
              <a:schemeClr val="tx1"/>
            </a:solidFill>
            <a:miter lim="800000"/>
            <a:headEnd type="none" w="sm" len="sm"/>
            <a:tailEnd type="none" w="sm" len="sm"/>
          </a:ln>
        </p:spPr>
      </p:pic>
      <p:pic>
        <p:nvPicPr>
          <p:cNvPr id="6" name="Picture 4"/>
          <p:cNvPicPr>
            <a:picLocks noChangeAspect="1" noChangeArrowheads="1"/>
          </p:cNvPicPr>
          <p:nvPr/>
        </p:nvPicPr>
        <p:blipFill>
          <a:blip r:embed="rId4"/>
          <a:srcRect l="36876" t="22864" r="8749" b="13730"/>
          <a:stretch>
            <a:fillRect/>
          </a:stretch>
        </p:blipFill>
        <p:spPr bwMode="auto">
          <a:xfrm>
            <a:off x="16840899" y="3429001"/>
            <a:ext cx="5439444" cy="3962398"/>
          </a:xfrm>
          <a:prstGeom prst="rect">
            <a:avLst/>
          </a:prstGeom>
          <a:noFill/>
          <a:ln w="9525">
            <a:noFill/>
            <a:miter lim="800000"/>
            <a:headEnd/>
            <a:tailEnd/>
          </a:ln>
        </p:spPr>
      </p:pic>
      <p:pic>
        <p:nvPicPr>
          <p:cNvPr id="11" name="Picture 3"/>
          <p:cNvPicPr>
            <a:picLocks noChangeAspect="1" noChangeArrowheads="1"/>
          </p:cNvPicPr>
          <p:nvPr/>
        </p:nvPicPr>
        <p:blipFill>
          <a:blip r:embed="rId5"/>
          <a:srcRect l="55128"/>
          <a:stretch>
            <a:fillRect/>
          </a:stretch>
        </p:blipFill>
        <p:spPr bwMode="auto">
          <a:xfrm>
            <a:off x="2938677" y="2643188"/>
            <a:ext cx="4481384" cy="4876800"/>
          </a:xfrm>
          <a:prstGeom prst="rect">
            <a:avLst/>
          </a:prstGeom>
          <a:noFill/>
          <a:ln w="9525">
            <a:noFill/>
            <a:miter lim="800000"/>
            <a:headEnd/>
            <a:tailEnd/>
          </a:ln>
        </p:spPr>
      </p:pic>
      <p:pic>
        <p:nvPicPr>
          <p:cNvPr id="15" name="Picture 12"/>
          <p:cNvPicPr>
            <a:picLocks noChangeAspect="1" noChangeArrowheads="1"/>
          </p:cNvPicPr>
          <p:nvPr/>
        </p:nvPicPr>
        <p:blipFill>
          <a:blip r:embed="rId6"/>
          <a:srcRect l="29131" t="19601" r="27531" b="7101"/>
          <a:stretch>
            <a:fillRect/>
          </a:stretch>
        </p:blipFill>
        <p:spPr bwMode="auto">
          <a:xfrm>
            <a:off x="3197225" y="7620000"/>
            <a:ext cx="6089764" cy="5791200"/>
          </a:xfrm>
          <a:prstGeom prst="rect">
            <a:avLst/>
          </a:prstGeom>
          <a:noFill/>
          <a:ln w="12700">
            <a:noFill/>
            <a:miter lim="800000"/>
            <a:headEnd type="none" w="sm" len="sm"/>
            <a:tailEnd type="none" w="sm" len="sm"/>
          </a:ln>
        </p:spPr>
      </p:pic>
      <p:pic>
        <p:nvPicPr>
          <p:cNvPr id="16" name="Picture 12"/>
          <p:cNvPicPr>
            <a:picLocks noChangeAspect="1" noChangeArrowheads="1"/>
          </p:cNvPicPr>
          <p:nvPr/>
        </p:nvPicPr>
        <p:blipFill>
          <a:blip r:embed="rId7"/>
          <a:srcRect l="25729" t="21771" r="19962" b="13480"/>
          <a:stretch>
            <a:fillRect/>
          </a:stretch>
        </p:blipFill>
        <p:spPr bwMode="auto">
          <a:xfrm>
            <a:off x="15563484" y="7956550"/>
            <a:ext cx="6539568" cy="4876800"/>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8542507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673226" y="1883539"/>
            <a:ext cx="10591800" cy="1015663"/>
          </a:xfrm>
          <a:prstGeom prst="rect">
            <a:avLst/>
          </a:prstGeom>
          <a:noFill/>
        </p:spPr>
        <p:txBody>
          <a:bodyPr wrap="square" rtlCol="0">
            <a:spAutoFit/>
          </a:bodyPr>
          <a:lstStyle/>
          <a:p>
            <a:r>
              <a:rPr lang="en-US" sz="6000" b="1" spc="600" dirty="0">
                <a:solidFill>
                  <a:schemeClr val="tx2"/>
                </a:solidFill>
                <a:latin typeface="Playfair Display SC" charset="0"/>
                <a:ea typeface="Playfair Display SC" charset="0"/>
                <a:cs typeface="Playfair Display SC" charset="0"/>
              </a:rPr>
              <a:t>Overview</a:t>
            </a:r>
          </a:p>
        </p:txBody>
      </p:sp>
      <p:sp>
        <p:nvSpPr>
          <p:cNvPr id="11" name="TextBox 10"/>
          <p:cNvSpPr txBox="1"/>
          <p:nvPr/>
        </p:nvSpPr>
        <p:spPr>
          <a:xfrm>
            <a:off x="636180" y="3035342"/>
            <a:ext cx="13956120" cy="4708981"/>
          </a:xfrm>
          <a:prstGeom prst="rect">
            <a:avLst/>
          </a:prstGeom>
          <a:noFill/>
        </p:spPr>
        <p:txBody>
          <a:bodyPr wrap="square" rtlCol="0">
            <a:spAutoFit/>
          </a:bodyPr>
          <a:lstStyle/>
          <a:p>
            <a:pPr marL="857250" indent="-857250">
              <a:buFont typeface="Arial" panose="020B0604020202020204" pitchFamily="34" charset="0"/>
              <a:buChar char="•"/>
            </a:pPr>
            <a:r>
              <a:rPr lang="en-US" sz="6000" dirty="0"/>
              <a:t>What is an “ecological model”?</a:t>
            </a:r>
          </a:p>
          <a:p>
            <a:pPr marL="857250" indent="-857250">
              <a:buFont typeface="Arial" panose="020B0604020202020204" pitchFamily="34" charset="0"/>
              <a:buChar char="•"/>
            </a:pPr>
            <a:r>
              <a:rPr lang="en-US" sz="6000" dirty="0"/>
              <a:t>Types of models &amp; how agent-based models are different</a:t>
            </a:r>
          </a:p>
          <a:p>
            <a:pPr marL="857250" indent="-857250">
              <a:buFont typeface="Arial" panose="020B0604020202020204" pitchFamily="34" charset="0"/>
              <a:buChar char="•"/>
            </a:pPr>
            <a:r>
              <a:rPr lang="en-US" sz="6000" dirty="0"/>
              <a:t>General notes on modeling</a:t>
            </a:r>
          </a:p>
          <a:p>
            <a:pPr marL="857250" indent="-857250">
              <a:buFont typeface="Arial" panose="020B0604020202020204" pitchFamily="34" charset="0"/>
              <a:buChar char="•"/>
            </a:pPr>
            <a:r>
              <a:rPr lang="en-US" sz="6000" dirty="0"/>
              <a:t>Overview of the modeling process</a:t>
            </a:r>
          </a:p>
        </p:txBody>
      </p:sp>
      <p:pic>
        <p:nvPicPr>
          <p:cNvPr id="4" name="Picture 3"/>
          <p:cNvPicPr>
            <a:picLocks noChangeAspect="1"/>
          </p:cNvPicPr>
          <p:nvPr/>
        </p:nvPicPr>
        <p:blipFill>
          <a:blip r:embed="rId2"/>
          <a:stretch>
            <a:fillRect/>
          </a:stretch>
        </p:blipFill>
        <p:spPr>
          <a:xfrm>
            <a:off x="13771474" y="6858000"/>
            <a:ext cx="5447305" cy="3987428"/>
          </a:xfrm>
          <a:prstGeom prst="rect">
            <a:avLst/>
          </a:prstGeom>
        </p:spPr>
      </p:pic>
      <p:pic>
        <p:nvPicPr>
          <p:cNvPr id="5" name="Picture 4"/>
          <p:cNvPicPr>
            <a:picLocks noChangeAspect="1"/>
          </p:cNvPicPr>
          <p:nvPr/>
        </p:nvPicPr>
        <p:blipFill>
          <a:blip r:embed="rId3"/>
          <a:stretch>
            <a:fillRect/>
          </a:stretch>
        </p:blipFill>
        <p:spPr>
          <a:xfrm>
            <a:off x="1144495" y="9691304"/>
            <a:ext cx="9809392" cy="392053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4478" t="26240"/>
          <a:stretch/>
        </p:blipFill>
        <p:spPr>
          <a:xfrm>
            <a:off x="17143827" y="2859908"/>
            <a:ext cx="7027976" cy="35760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18779" y="7518513"/>
            <a:ext cx="5189881" cy="4144940"/>
          </a:xfrm>
          <a:prstGeom prst="rect">
            <a:avLst/>
          </a:prstGeom>
        </p:spPr>
      </p:pic>
      <p:pic>
        <p:nvPicPr>
          <p:cNvPr id="3" name="Picture 2" descr="A close up of a piece of paper&#10;&#10;Description automatically generated">
            <a:extLst>
              <a:ext uri="{FF2B5EF4-FFF2-40B4-BE49-F238E27FC236}">
                <a16:creationId xmlns:a16="http://schemas.microsoft.com/office/drawing/2014/main" id="{3CA74636-C67C-4114-943F-FD151EA9C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59350" y="11155577"/>
            <a:ext cx="8159429" cy="2371116"/>
          </a:xfrm>
          <a:prstGeom prst="rect">
            <a:avLst/>
          </a:prstGeom>
        </p:spPr>
      </p:pic>
    </p:spTree>
    <p:extLst>
      <p:ext uri="{BB962C8B-B14F-4D97-AF65-F5344CB8AC3E}">
        <p14:creationId xmlns:p14="http://schemas.microsoft.com/office/powerpoint/2010/main" val="1518260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224" y="549276"/>
            <a:ext cx="10093659" cy="2286000"/>
          </a:xfrm>
        </p:spPr>
        <p:txBody>
          <a:bodyPr/>
          <a:lstStyle/>
          <a:p>
            <a:r>
              <a:rPr lang="en-US" dirty="0"/>
              <a:t>Agent-based Models</a:t>
            </a:r>
          </a:p>
        </p:txBody>
      </p:sp>
      <p:sp>
        <p:nvSpPr>
          <p:cNvPr id="3" name="Content Placeholder 2"/>
          <p:cNvSpPr>
            <a:spLocks noGrp="1"/>
          </p:cNvSpPr>
          <p:nvPr>
            <p:ph idx="1"/>
          </p:nvPr>
        </p:nvSpPr>
        <p:spPr>
          <a:xfrm>
            <a:off x="686635" y="3200400"/>
            <a:ext cx="7963095" cy="9966324"/>
          </a:xfrm>
        </p:spPr>
        <p:txBody>
          <a:bodyPr>
            <a:normAutofit fontScale="92500"/>
          </a:bodyPr>
          <a:lstStyle/>
          <a:p>
            <a:r>
              <a:rPr lang="en-US" dirty="0"/>
              <a:t>Tries to mimic real system by capturing complexity. Builds on concepts of individual interactions creating emergent system properties. </a:t>
            </a:r>
          </a:p>
          <a:p>
            <a:endParaRPr lang="en-US" dirty="0"/>
          </a:p>
          <a:p>
            <a:r>
              <a:rPr lang="en-US" dirty="0"/>
              <a:t>Characteristics</a:t>
            </a:r>
          </a:p>
          <a:p>
            <a:pPr marL="685800" indent="-685800">
              <a:buFont typeface="Arial" panose="020B0604020202020204" pitchFamily="34" charset="0"/>
              <a:buChar char="•"/>
            </a:pPr>
            <a:r>
              <a:rPr lang="en-US" i="1" dirty="0"/>
              <a:t>Unique</a:t>
            </a:r>
            <a:r>
              <a:rPr lang="en-US" dirty="0"/>
              <a:t> agents are </a:t>
            </a:r>
            <a:r>
              <a:rPr lang="en-US" i="1" dirty="0"/>
              <a:t>autonomous</a:t>
            </a:r>
            <a:r>
              <a:rPr lang="en-US" dirty="0"/>
              <a:t> and interact with </a:t>
            </a:r>
            <a:r>
              <a:rPr lang="en-US" i="1" dirty="0"/>
              <a:t>others</a:t>
            </a:r>
            <a:r>
              <a:rPr lang="en-US" dirty="0"/>
              <a:t> and their </a:t>
            </a:r>
            <a:r>
              <a:rPr lang="en-US" i="1" dirty="0"/>
              <a:t>environment</a:t>
            </a:r>
          </a:p>
          <a:p>
            <a:pPr marL="685800" indent="-685800">
              <a:buFont typeface="Arial" panose="020B0604020202020204" pitchFamily="34" charset="0"/>
              <a:buChar char="•"/>
            </a:pPr>
            <a:r>
              <a:rPr lang="en-US" dirty="0"/>
              <a:t>System-level properties </a:t>
            </a:r>
            <a:r>
              <a:rPr lang="en-US" i="1" dirty="0"/>
              <a:t>emerge </a:t>
            </a:r>
            <a:r>
              <a:rPr lang="en-US" dirty="0"/>
              <a:t>from low-level behaviors </a:t>
            </a:r>
          </a:p>
        </p:txBody>
      </p:sp>
      <p:pic>
        <p:nvPicPr>
          <p:cNvPr id="5" name="Picture 4">
            <a:extLst>
              <a:ext uri="{FF2B5EF4-FFF2-40B4-BE49-F238E27FC236}">
                <a16:creationId xmlns:a16="http://schemas.microsoft.com/office/drawing/2014/main" id="{97195F04-C96C-7694-DEB8-A0401D96FDFF}"/>
              </a:ext>
            </a:extLst>
          </p:cNvPr>
          <p:cNvPicPr>
            <a:picLocks noChangeAspect="1"/>
          </p:cNvPicPr>
          <p:nvPr/>
        </p:nvPicPr>
        <p:blipFill>
          <a:blip r:embed="rId3"/>
          <a:stretch>
            <a:fillRect/>
          </a:stretch>
        </p:blipFill>
        <p:spPr>
          <a:xfrm>
            <a:off x="8332356" y="8173782"/>
            <a:ext cx="8949621" cy="4683635"/>
          </a:xfrm>
          <a:prstGeom prst="rect">
            <a:avLst/>
          </a:prstGeom>
        </p:spPr>
      </p:pic>
      <p:pic>
        <p:nvPicPr>
          <p:cNvPr id="6" name="Picture 5">
            <a:extLst>
              <a:ext uri="{FF2B5EF4-FFF2-40B4-BE49-F238E27FC236}">
                <a16:creationId xmlns:a16="http://schemas.microsoft.com/office/drawing/2014/main" id="{5DCFF938-A9BA-7BCA-80A9-08F0FEF7AB0E}"/>
              </a:ext>
            </a:extLst>
          </p:cNvPr>
          <p:cNvPicPr>
            <a:picLocks noChangeAspect="1"/>
          </p:cNvPicPr>
          <p:nvPr/>
        </p:nvPicPr>
        <p:blipFill>
          <a:blip r:embed="rId4"/>
          <a:stretch>
            <a:fillRect/>
          </a:stretch>
        </p:blipFill>
        <p:spPr>
          <a:xfrm>
            <a:off x="17002897" y="8286186"/>
            <a:ext cx="6947640" cy="4353534"/>
          </a:xfrm>
          <a:prstGeom prst="rect">
            <a:avLst/>
          </a:prstGeom>
        </p:spPr>
      </p:pic>
      <p:sp>
        <p:nvSpPr>
          <p:cNvPr id="8" name="Rectangle 7">
            <a:extLst>
              <a:ext uri="{FF2B5EF4-FFF2-40B4-BE49-F238E27FC236}">
                <a16:creationId xmlns:a16="http://schemas.microsoft.com/office/drawing/2014/main" id="{EAE10849-D46E-5009-FF3D-75DD0840FA64}"/>
              </a:ext>
            </a:extLst>
          </p:cNvPr>
          <p:cNvSpPr/>
          <p:nvPr/>
        </p:nvSpPr>
        <p:spPr>
          <a:xfrm>
            <a:off x="1458097" y="8173782"/>
            <a:ext cx="1705233" cy="723083"/>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6CBB1C-21C9-721A-E950-3B29D84A8914}"/>
              </a:ext>
            </a:extLst>
          </p:cNvPr>
          <p:cNvSpPr/>
          <p:nvPr/>
        </p:nvSpPr>
        <p:spPr>
          <a:xfrm>
            <a:off x="1458097" y="8896865"/>
            <a:ext cx="3015049" cy="543697"/>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FF46262-3AA4-008F-A7E6-AA4361F71FBF}"/>
              </a:ext>
            </a:extLst>
          </p:cNvPr>
          <p:cNvSpPr txBox="1"/>
          <p:nvPr/>
        </p:nvSpPr>
        <p:spPr>
          <a:xfrm>
            <a:off x="9535972" y="4074722"/>
            <a:ext cx="5305705" cy="1446550"/>
          </a:xfrm>
          <a:prstGeom prst="rect">
            <a:avLst/>
          </a:prstGeom>
          <a:noFill/>
        </p:spPr>
        <p:txBody>
          <a:bodyPr wrap="square" rtlCol="0">
            <a:spAutoFit/>
          </a:bodyPr>
          <a:lstStyle/>
          <a:p>
            <a:r>
              <a:rPr lang="en-US" sz="4400" b="1" dirty="0">
                <a:latin typeface="Abadi" panose="020B0604020104020204" pitchFamily="34" charset="0"/>
              </a:rPr>
              <a:t>Different from each other &amp; independent</a:t>
            </a:r>
          </a:p>
        </p:txBody>
      </p:sp>
      <p:sp>
        <p:nvSpPr>
          <p:cNvPr id="10" name="Rectangle 9">
            <a:extLst>
              <a:ext uri="{FF2B5EF4-FFF2-40B4-BE49-F238E27FC236}">
                <a16:creationId xmlns:a16="http://schemas.microsoft.com/office/drawing/2014/main" id="{BAF50A72-16E2-FC25-3663-8DE1C6ED1295}"/>
              </a:ext>
            </a:extLst>
          </p:cNvPr>
          <p:cNvSpPr/>
          <p:nvPr/>
        </p:nvSpPr>
        <p:spPr>
          <a:xfrm>
            <a:off x="2718486" y="9440563"/>
            <a:ext cx="1556952" cy="596300"/>
          </a:xfrm>
          <a:prstGeom prst="rect">
            <a:avLst/>
          </a:prstGeom>
          <a:solidFill>
            <a:srgbClr val="00B05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A89D44-7D22-00CC-8010-8AE0BC047ABF}"/>
              </a:ext>
            </a:extLst>
          </p:cNvPr>
          <p:cNvSpPr/>
          <p:nvPr/>
        </p:nvSpPr>
        <p:spPr>
          <a:xfrm>
            <a:off x="1481530" y="10036862"/>
            <a:ext cx="2991616" cy="723083"/>
          </a:xfrm>
          <a:prstGeom prst="rect">
            <a:avLst/>
          </a:prstGeom>
          <a:solidFill>
            <a:srgbClr val="00B05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62250D8-A7AB-B7C4-199A-83C4FF257602}"/>
              </a:ext>
            </a:extLst>
          </p:cNvPr>
          <p:cNvSpPr txBox="1"/>
          <p:nvPr/>
        </p:nvSpPr>
        <p:spPr>
          <a:xfrm>
            <a:off x="8130746" y="6520006"/>
            <a:ext cx="5251759" cy="1446550"/>
          </a:xfrm>
          <a:prstGeom prst="rect">
            <a:avLst/>
          </a:prstGeom>
          <a:noFill/>
        </p:spPr>
        <p:txBody>
          <a:bodyPr wrap="none" rtlCol="0">
            <a:spAutoFit/>
          </a:bodyPr>
          <a:lstStyle/>
          <a:p>
            <a:r>
              <a:rPr lang="en-US" sz="4400" b="1" dirty="0">
                <a:latin typeface="Abadi" panose="020B0604020104020204" pitchFamily="34" charset="0"/>
              </a:rPr>
              <a:t>Species-Species</a:t>
            </a:r>
          </a:p>
          <a:p>
            <a:r>
              <a:rPr lang="en-US" sz="4400" b="1" dirty="0">
                <a:latin typeface="Abadi" panose="020B0604020104020204" pitchFamily="34" charset="0"/>
              </a:rPr>
              <a:t>Species-Environment</a:t>
            </a:r>
          </a:p>
        </p:txBody>
      </p:sp>
      <p:sp>
        <p:nvSpPr>
          <p:cNvPr id="13" name="Rectangle 12">
            <a:extLst>
              <a:ext uri="{FF2B5EF4-FFF2-40B4-BE49-F238E27FC236}">
                <a16:creationId xmlns:a16="http://schemas.microsoft.com/office/drawing/2014/main" id="{CDC48F4B-4590-6C99-1E59-14BBF3EC19D2}"/>
              </a:ext>
            </a:extLst>
          </p:cNvPr>
          <p:cNvSpPr/>
          <p:nvPr/>
        </p:nvSpPr>
        <p:spPr>
          <a:xfrm>
            <a:off x="1481530" y="11479812"/>
            <a:ext cx="1705233" cy="723083"/>
          </a:xfrm>
          <a:prstGeom prst="rect">
            <a:avLst/>
          </a:prstGeom>
          <a:solidFill>
            <a:srgbClr val="7030A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E378BE1-0547-6D6C-B4EE-539EE30AB31B}"/>
              </a:ext>
            </a:extLst>
          </p:cNvPr>
          <p:cNvSpPr txBox="1"/>
          <p:nvPr/>
        </p:nvSpPr>
        <p:spPr>
          <a:xfrm>
            <a:off x="8778772" y="5611199"/>
            <a:ext cx="4993675" cy="769441"/>
          </a:xfrm>
          <a:prstGeom prst="rect">
            <a:avLst/>
          </a:prstGeom>
          <a:noFill/>
        </p:spPr>
        <p:txBody>
          <a:bodyPr wrap="none" rtlCol="0">
            <a:spAutoFit/>
          </a:bodyPr>
          <a:lstStyle/>
          <a:p>
            <a:r>
              <a:rPr lang="en-US" sz="4400" b="1" dirty="0">
                <a:latin typeface="Abadi" panose="020B0604020104020204" pitchFamily="34" charset="0"/>
              </a:rPr>
              <a:t>Model across levels!</a:t>
            </a:r>
          </a:p>
        </p:txBody>
      </p:sp>
      <p:pic>
        <p:nvPicPr>
          <p:cNvPr id="17" name="Picture 16" descr="A picture containing text, map&#10;&#10;Description automatically generated">
            <a:extLst>
              <a:ext uri="{FF2B5EF4-FFF2-40B4-BE49-F238E27FC236}">
                <a16:creationId xmlns:a16="http://schemas.microsoft.com/office/drawing/2014/main" id="{B8F99664-B9E2-356A-8F25-AABD931742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32179" y="1497093"/>
            <a:ext cx="8658836" cy="649412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animBg="1"/>
      <p:bldP spid="12" grpId="1" animBg="1"/>
      <p:bldP spid="9" grpId="0"/>
      <p:bldP spid="9" grpId="1"/>
      <p:bldP spid="10" grpId="0" animBg="1"/>
      <p:bldP spid="10" grpId="1" animBg="1"/>
      <p:bldP spid="15" grpId="0" animBg="1"/>
      <p:bldP spid="15" grpId="1" animBg="1"/>
      <p:bldP spid="11" grpId="0"/>
      <p:bldP spid="11" grpId="1"/>
      <p:bldP spid="13"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
            <a:extLst>
              <a:ext uri="{FF2B5EF4-FFF2-40B4-BE49-F238E27FC236}">
                <a16:creationId xmlns:a16="http://schemas.microsoft.com/office/drawing/2014/main" id="{6DE97618-5845-F1FA-1244-E8A5C03327BE}"/>
              </a:ext>
            </a:extLst>
          </p:cNvPr>
          <p:cNvGrpSpPr>
            <a:grpSpLocks/>
          </p:cNvGrpSpPr>
          <p:nvPr/>
        </p:nvGrpSpPr>
        <p:grpSpPr bwMode="auto">
          <a:xfrm>
            <a:off x="7769226" y="9544050"/>
            <a:ext cx="3717926" cy="3644900"/>
            <a:chOff x="1488" y="3006"/>
            <a:chExt cx="1171" cy="1148"/>
          </a:xfrm>
        </p:grpSpPr>
        <p:sp>
          <p:nvSpPr>
            <p:cNvPr id="16387" name="Rectangle 3">
              <a:extLst>
                <a:ext uri="{FF2B5EF4-FFF2-40B4-BE49-F238E27FC236}">
                  <a16:creationId xmlns:a16="http://schemas.microsoft.com/office/drawing/2014/main" id="{F387D0E8-B7DE-6B68-5E2B-93AC972DF72F}"/>
                </a:ext>
              </a:extLst>
            </p:cNvPr>
            <p:cNvSpPr>
              <a:spLocks noChangeArrowheads="1"/>
            </p:cNvSpPr>
            <p:nvPr/>
          </p:nvSpPr>
          <p:spPr bwMode="auto">
            <a:xfrm>
              <a:off x="1488" y="3006"/>
              <a:ext cx="1078" cy="1148"/>
            </a:xfrm>
            <a:prstGeom prst="rect">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388" name="Text Box 4">
              <a:extLst>
                <a:ext uri="{FF2B5EF4-FFF2-40B4-BE49-F238E27FC236}">
                  <a16:creationId xmlns:a16="http://schemas.microsoft.com/office/drawing/2014/main" id="{F2595327-D087-8190-062C-C14FE047FFAE}"/>
                </a:ext>
              </a:extLst>
            </p:cNvPr>
            <p:cNvSpPr txBox="1">
              <a:spLocks noChangeArrowheads="1"/>
            </p:cNvSpPr>
            <p:nvPr/>
          </p:nvSpPr>
          <p:spPr bwMode="auto">
            <a:xfrm>
              <a:off x="1488" y="3014"/>
              <a:ext cx="1171" cy="998"/>
            </a:xfrm>
            <a:prstGeom prst="rect">
              <a:avLst/>
            </a:prstGeom>
            <a:noFill/>
            <a:ln w="9525">
              <a:noFill/>
              <a:miter lim="800000"/>
              <a:headEnd/>
              <a:tailEnd/>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a:spAutoFit/>
            </a:bodyPr>
            <a:lstStyle/>
            <a:p>
              <a:pPr eaLnBrk="1" hangingPunct="1"/>
              <a:r>
                <a:rPr lang="en-US" altLang="en-US" sz="4000">
                  <a:latin typeface="Times New Roman" panose="02020603050405020304" pitchFamily="18" charset="0"/>
                </a:rPr>
                <a:t>Habitat Cells</a:t>
              </a:r>
            </a:p>
            <a:p>
              <a:pPr eaLnBrk="1" hangingPunct="1">
                <a:buFontTx/>
                <a:buChar char="•"/>
              </a:pPr>
              <a:r>
                <a:rPr lang="en-US" altLang="en-US" sz="4000">
                  <a:solidFill>
                    <a:schemeClr val="folHlink"/>
                  </a:solidFill>
                  <a:latin typeface="Times New Roman" panose="02020603050405020304" pitchFamily="18" charset="0"/>
                </a:rPr>
                <a:t> Water</a:t>
              </a:r>
            </a:p>
            <a:p>
              <a:pPr eaLnBrk="1" hangingPunct="1">
                <a:buFontTx/>
                <a:buChar char="•"/>
              </a:pPr>
              <a:r>
                <a:rPr lang="en-US" altLang="en-US" sz="4000">
                  <a:solidFill>
                    <a:schemeClr val="folHlink"/>
                  </a:solidFill>
                  <a:latin typeface="Times New Roman" panose="02020603050405020304" pitchFamily="18" charset="0"/>
                </a:rPr>
                <a:t> Hab. Quality</a:t>
              </a:r>
            </a:p>
            <a:p>
              <a:pPr eaLnBrk="1" hangingPunct="1">
                <a:buFontTx/>
                <a:buChar char="•"/>
              </a:pPr>
              <a:r>
                <a:rPr lang="en-US" altLang="en-US" sz="4000">
                  <a:solidFill>
                    <a:schemeClr val="folHlink"/>
                  </a:solidFill>
                  <a:latin typeface="Times New Roman" panose="02020603050405020304" pitchFamily="18" charset="0"/>
                </a:rPr>
                <a:t> # of Ind. </a:t>
              </a:r>
            </a:p>
            <a:p>
              <a:pPr eaLnBrk="1" hangingPunct="1">
                <a:buFontTx/>
                <a:buChar char="•"/>
              </a:pPr>
              <a:r>
                <a:rPr lang="en-US" altLang="en-US" sz="4000">
                  <a:solidFill>
                    <a:schemeClr val="folHlink"/>
                  </a:solidFill>
                  <a:latin typeface="Times New Roman" panose="02020603050405020304" pitchFamily="18" charset="0"/>
                </a:rPr>
                <a:t> Etc…</a:t>
              </a:r>
            </a:p>
          </p:txBody>
        </p:sp>
      </p:grpSp>
      <p:grpSp>
        <p:nvGrpSpPr>
          <p:cNvPr id="16389" name="Group 5">
            <a:extLst>
              <a:ext uri="{FF2B5EF4-FFF2-40B4-BE49-F238E27FC236}">
                <a16:creationId xmlns:a16="http://schemas.microsoft.com/office/drawing/2014/main" id="{45CD9142-2E82-3D73-F489-0164115A54E9}"/>
              </a:ext>
            </a:extLst>
          </p:cNvPr>
          <p:cNvGrpSpPr>
            <a:grpSpLocks/>
          </p:cNvGrpSpPr>
          <p:nvPr/>
        </p:nvGrpSpPr>
        <p:grpSpPr bwMode="auto">
          <a:xfrm>
            <a:off x="14814551" y="9095972"/>
            <a:ext cx="4254500" cy="4178300"/>
            <a:chOff x="3707" y="2871"/>
            <a:chExt cx="1340" cy="1316"/>
          </a:xfrm>
        </p:grpSpPr>
        <p:sp>
          <p:nvSpPr>
            <p:cNvPr id="16390" name="Oval 6">
              <a:extLst>
                <a:ext uri="{FF2B5EF4-FFF2-40B4-BE49-F238E27FC236}">
                  <a16:creationId xmlns:a16="http://schemas.microsoft.com/office/drawing/2014/main" id="{ADE00EBD-2DEC-4E5E-5533-B521EB38535E}"/>
                </a:ext>
              </a:extLst>
            </p:cNvPr>
            <p:cNvSpPr>
              <a:spLocks noChangeArrowheads="1"/>
            </p:cNvSpPr>
            <p:nvPr/>
          </p:nvSpPr>
          <p:spPr bwMode="auto">
            <a:xfrm>
              <a:off x="3707" y="2871"/>
              <a:ext cx="1340" cy="1316"/>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FF99">
                      <a:alpha val="50000"/>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391" name="Text Box 7">
              <a:extLst>
                <a:ext uri="{FF2B5EF4-FFF2-40B4-BE49-F238E27FC236}">
                  <a16:creationId xmlns:a16="http://schemas.microsoft.com/office/drawing/2014/main" id="{09637D54-240D-DEB6-488E-179A55182EF5}"/>
                </a:ext>
              </a:extLst>
            </p:cNvPr>
            <p:cNvSpPr txBox="1">
              <a:spLocks noChangeArrowheads="1"/>
            </p:cNvSpPr>
            <p:nvPr/>
          </p:nvSpPr>
          <p:spPr bwMode="auto">
            <a:xfrm>
              <a:off x="3969" y="2988"/>
              <a:ext cx="864" cy="998"/>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r>
                <a:rPr lang="en-US" altLang="en-US" sz="4000" dirty="0">
                  <a:latin typeface="Times New Roman" panose="02020603050405020304" pitchFamily="18" charset="0"/>
                </a:rPr>
                <a:t>Individuals</a:t>
              </a:r>
            </a:p>
            <a:p>
              <a:pPr eaLnBrk="1" hangingPunct="1">
                <a:buFontTx/>
                <a:buChar char="•"/>
              </a:pPr>
              <a:r>
                <a:rPr lang="en-US" altLang="en-US" sz="4000" dirty="0">
                  <a:solidFill>
                    <a:schemeClr val="folHlink"/>
                  </a:solidFill>
                  <a:latin typeface="Times New Roman" panose="02020603050405020304" pitchFamily="18" charset="0"/>
                </a:rPr>
                <a:t> Gender</a:t>
              </a:r>
            </a:p>
            <a:p>
              <a:pPr eaLnBrk="1" hangingPunct="1">
                <a:buFontTx/>
                <a:buChar char="•"/>
              </a:pPr>
              <a:r>
                <a:rPr lang="en-US" altLang="en-US" sz="4000" dirty="0">
                  <a:solidFill>
                    <a:schemeClr val="folHlink"/>
                  </a:solidFill>
                  <a:latin typeface="Times New Roman" panose="02020603050405020304" pitchFamily="18" charset="0"/>
                </a:rPr>
                <a:t> Life Stage </a:t>
              </a:r>
            </a:p>
            <a:p>
              <a:pPr eaLnBrk="1" hangingPunct="1">
                <a:buFontTx/>
                <a:buChar char="•"/>
              </a:pPr>
              <a:r>
                <a:rPr lang="en-US" altLang="en-US" sz="4000" dirty="0">
                  <a:solidFill>
                    <a:schemeClr val="folHlink"/>
                  </a:solidFill>
                  <a:latin typeface="Times New Roman" panose="02020603050405020304" pitchFamily="18" charset="0"/>
                </a:rPr>
                <a:t> Location</a:t>
              </a:r>
            </a:p>
            <a:p>
              <a:pPr eaLnBrk="1" hangingPunct="1">
                <a:buFontTx/>
                <a:buChar char="•"/>
              </a:pPr>
              <a:r>
                <a:rPr lang="en-US" altLang="en-US" sz="4000" dirty="0">
                  <a:solidFill>
                    <a:schemeClr val="folHlink"/>
                  </a:solidFill>
                  <a:latin typeface="Times New Roman" panose="02020603050405020304" pitchFamily="18" charset="0"/>
                </a:rPr>
                <a:t> </a:t>
              </a:r>
              <a:r>
                <a:rPr lang="en-US" altLang="en-US" sz="4000" dirty="0" err="1">
                  <a:solidFill>
                    <a:schemeClr val="folHlink"/>
                  </a:solidFill>
                  <a:latin typeface="Times New Roman" panose="02020603050405020304" pitchFamily="18" charset="0"/>
                </a:rPr>
                <a:t>Etc</a:t>
              </a:r>
              <a:r>
                <a:rPr lang="en-US" altLang="en-US" sz="4000" dirty="0">
                  <a:solidFill>
                    <a:schemeClr val="folHlink"/>
                  </a:solidFill>
                  <a:latin typeface="Times New Roman" panose="02020603050405020304" pitchFamily="18" charset="0"/>
                </a:rPr>
                <a:t>…</a:t>
              </a:r>
            </a:p>
          </p:txBody>
        </p:sp>
      </p:grpSp>
      <p:sp>
        <p:nvSpPr>
          <p:cNvPr id="16392" name="Text Box 8">
            <a:extLst>
              <a:ext uri="{FF2B5EF4-FFF2-40B4-BE49-F238E27FC236}">
                <a16:creationId xmlns:a16="http://schemas.microsoft.com/office/drawing/2014/main" id="{7429FBC2-5C09-3AA2-455F-DA1C2495648E}"/>
              </a:ext>
            </a:extLst>
          </p:cNvPr>
          <p:cNvSpPr txBox="1">
            <a:spLocks noChangeArrowheads="1"/>
          </p:cNvSpPr>
          <p:nvPr/>
        </p:nvSpPr>
        <p:spPr bwMode="auto">
          <a:xfrm>
            <a:off x="6975476" y="2749550"/>
            <a:ext cx="42594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eaLnBrk="1" hangingPunct="1"/>
            <a:r>
              <a:rPr lang="en-US" altLang="en-US" sz="4000">
                <a:latin typeface="Times New Roman" panose="02020603050405020304" pitchFamily="18" charset="0"/>
              </a:rPr>
              <a:t>Landscape/Animals</a:t>
            </a:r>
          </a:p>
        </p:txBody>
      </p:sp>
      <p:sp>
        <p:nvSpPr>
          <p:cNvPr id="16482" name="Line 98">
            <a:extLst>
              <a:ext uri="{FF2B5EF4-FFF2-40B4-BE49-F238E27FC236}">
                <a16:creationId xmlns:a16="http://schemas.microsoft.com/office/drawing/2014/main" id="{EED8C190-D13B-441D-2059-0C9A7F0504B4}"/>
              </a:ext>
            </a:extLst>
          </p:cNvPr>
          <p:cNvSpPr>
            <a:spLocks noChangeShapeType="1"/>
          </p:cNvSpPr>
          <p:nvPr/>
        </p:nvSpPr>
        <p:spPr bwMode="auto">
          <a:xfrm flipH="1">
            <a:off x="7769226" y="6934200"/>
            <a:ext cx="895350" cy="2514600"/>
          </a:xfrm>
          <a:prstGeom prst="line">
            <a:avLst/>
          </a:prstGeom>
          <a:noFill/>
          <a:ln w="222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7200"/>
          </a:p>
        </p:txBody>
      </p:sp>
      <p:sp>
        <p:nvSpPr>
          <p:cNvPr id="16483" name="Line 99">
            <a:extLst>
              <a:ext uri="{FF2B5EF4-FFF2-40B4-BE49-F238E27FC236}">
                <a16:creationId xmlns:a16="http://schemas.microsoft.com/office/drawing/2014/main" id="{A8737DA4-F7EF-AF26-4CFB-4FE9EBF0D59D}"/>
              </a:ext>
            </a:extLst>
          </p:cNvPr>
          <p:cNvSpPr>
            <a:spLocks noChangeShapeType="1"/>
          </p:cNvSpPr>
          <p:nvPr/>
        </p:nvSpPr>
        <p:spPr bwMode="auto">
          <a:xfrm>
            <a:off x="9712326" y="6896101"/>
            <a:ext cx="1466850" cy="2571750"/>
          </a:xfrm>
          <a:prstGeom prst="line">
            <a:avLst/>
          </a:prstGeom>
          <a:noFill/>
          <a:ln w="222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7200"/>
          </a:p>
        </p:txBody>
      </p:sp>
      <p:sp>
        <p:nvSpPr>
          <p:cNvPr id="16484" name="Line 100">
            <a:extLst>
              <a:ext uri="{FF2B5EF4-FFF2-40B4-BE49-F238E27FC236}">
                <a16:creationId xmlns:a16="http://schemas.microsoft.com/office/drawing/2014/main" id="{0D2BD71F-5524-5F8B-5E4A-169E3BB80FE6}"/>
              </a:ext>
            </a:extLst>
          </p:cNvPr>
          <p:cNvSpPr>
            <a:spLocks noChangeShapeType="1"/>
          </p:cNvSpPr>
          <p:nvPr/>
        </p:nvSpPr>
        <p:spPr bwMode="auto">
          <a:xfrm>
            <a:off x="10379076" y="6515101"/>
            <a:ext cx="6334126" cy="2508250"/>
          </a:xfrm>
          <a:prstGeom prst="line">
            <a:avLst/>
          </a:prstGeom>
          <a:noFill/>
          <a:ln w="22225">
            <a:solidFill>
              <a:srgbClr val="FFFF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7200"/>
          </a:p>
        </p:txBody>
      </p:sp>
      <p:sp>
        <p:nvSpPr>
          <p:cNvPr id="16485" name="Line 101">
            <a:extLst>
              <a:ext uri="{FF2B5EF4-FFF2-40B4-BE49-F238E27FC236}">
                <a16:creationId xmlns:a16="http://schemas.microsoft.com/office/drawing/2014/main" id="{097A2C8B-1189-A783-E656-77E484524979}"/>
              </a:ext>
            </a:extLst>
          </p:cNvPr>
          <p:cNvSpPr>
            <a:spLocks noChangeShapeType="1"/>
          </p:cNvSpPr>
          <p:nvPr/>
        </p:nvSpPr>
        <p:spPr bwMode="auto">
          <a:xfrm>
            <a:off x="10245726" y="6610351"/>
            <a:ext cx="4683126" cy="5454650"/>
          </a:xfrm>
          <a:prstGeom prst="line">
            <a:avLst/>
          </a:prstGeom>
          <a:noFill/>
          <a:ln w="22225">
            <a:solidFill>
              <a:srgbClr val="FFFF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7200"/>
          </a:p>
        </p:txBody>
      </p:sp>
      <p:grpSp>
        <p:nvGrpSpPr>
          <p:cNvPr id="16486" name="Group 102">
            <a:extLst>
              <a:ext uri="{FF2B5EF4-FFF2-40B4-BE49-F238E27FC236}">
                <a16:creationId xmlns:a16="http://schemas.microsoft.com/office/drawing/2014/main" id="{CBC32C23-504F-0569-6641-1A0ECC416CEE}"/>
              </a:ext>
            </a:extLst>
          </p:cNvPr>
          <p:cNvGrpSpPr>
            <a:grpSpLocks/>
          </p:cNvGrpSpPr>
          <p:nvPr/>
        </p:nvGrpSpPr>
        <p:grpSpPr bwMode="auto">
          <a:xfrm>
            <a:off x="7385052" y="3479800"/>
            <a:ext cx="3625850" cy="3619500"/>
            <a:chOff x="1367" y="532"/>
            <a:chExt cx="1142" cy="1140"/>
          </a:xfrm>
        </p:grpSpPr>
        <p:sp>
          <p:nvSpPr>
            <p:cNvPr id="16487" name="Rectangle 103">
              <a:extLst>
                <a:ext uri="{FF2B5EF4-FFF2-40B4-BE49-F238E27FC236}">
                  <a16:creationId xmlns:a16="http://schemas.microsoft.com/office/drawing/2014/main" id="{B2654DC1-679B-60BC-C506-79557E4C91E9}"/>
                </a:ext>
              </a:extLst>
            </p:cNvPr>
            <p:cNvSpPr>
              <a:spLocks noChangeArrowheads="1"/>
            </p:cNvSpPr>
            <p:nvPr/>
          </p:nvSpPr>
          <p:spPr bwMode="auto">
            <a:xfrm>
              <a:off x="1367" y="532"/>
              <a:ext cx="380" cy="38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a:solidFill>
                  <a:schemeClr val="folHlink"/>
                </a:solidFill>
                <a:latin typeface="Arial" panose="020B0604020202020204" pitchFamily="34" charset="0"/>
              </a:endParaRPr>
            </a:p>
          </p:txBody>
        </p:sp>
        <p:sp>
          <p:nvSpPr>
            <p:cNvPr id="16488" name="Rectangle 104">
              <a:extLst>
                <a:ext uri="{FF2B5EF4-FFF2-40B4-BE49-F238E27FC236}">
                  <a16:creationId xmlns:a16="http://schemas.microsoft.com/office/drawing/2014/main" id="{D40C752A-1100-C771-7681-4CA894C62171}"/>
                </a:ext>
              </a:extLst>
            </p:cNvPr>
            <p:cNvSpPr>
              <a:spLocks noChangeArrowheads="1"/>
            </p:cNvSpPr>
            <p:nvPr/>
          </p:nvSpPr>
          <p:spPr bwMode="auto">
            <a:xfrm>
              <a:off x="1747" y="912"/>
              <a:ext cx="380" cy="38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a:solidFill>
                  <a:schemeClr val="folHlink"/>
                </a:solidFill>
                <a:latin typeface="Arial" panose="020B0604020202020204" pitchFamily="34" charset="0"/>
              </a:endParaRPr>
            </a:p>
          </p:txBody>
        </p:sp>
        <p:sp>
          <p:nvSpPr>
            <p:cNvPr id="16489" name="Rectangle 105">
              <a:extLst>
                <a:ext uri="{FF2B5EF4-FFF2-40B4-BE49-F238E27FC236}">
                  <a16:creationId xmlns:a16="http://schemas.microsoft.com/office/drawing/2014/main" id="{624DDC0D-3B58-534D-1953-C7AEAF7ECEE3}"/>
                </a:ext>
              </a:extLst>
            </p:cNvPr>
            <p:cNvSpPr>
              <a:spLocks noChangeArrowheads="1"/>
            </p:cNvSpPr>
            <p:nvPr/>
          </p:nvSpPr>
          <p:spPr bwMode="auto">
            <a:xfrm>
              <a:off x="1367" y="912"/>
              <a:ext cx="380" cy="38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a:solidFill>
                  <a:schemeClr val="folHlink"/>
                </a:solidFill>
                <a:latin typeface="Arial" panose="020B0604020202020204" pitchFamily="34" charset="0"/>
              </a:endParaRPr>
            </a:p>
          </p:txBody>
        </p:sp>
        <p:sp>
          <p:nvSpPr>
            <p:cNvPr id="16490" name="Rectangle 106">
              <a:extLst>
                <a:ext uri="{FF2B5EF4-FFF2-40B4-BE49-F238E27FC236}">
                  <a16:creationId xmlns:a16="http://schemas.microsoft.com/office/drawing/2014/main" id="{E7EF90D4-05B0-A5BE-58E2-63F8C42C3260}"/>
                </a:ext>
              </a:extLst>
            </p:cNvPr>
            <p:cNvSpPr>
              <a:spLocks noChangeArrowheads="1"/>
            </p:cNvSpPr>
            <p:nvPr/>
          </p:nvSpPr>
          <p:spPr bwMode="auto">
            <a:xfrm>
              <a:off x="2129" y="532"/>
              <a:ext cx="380" cy="38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a:solidFill>
                  <a:schemeClr val="folHlink"/>
                </a:solidFill>
                <a:latin typeface="Arial" panose="020B0604020202020204" pitchFamily="34" charset="0"/>
              </a:endParaRPr>
            </a:p>
          </p:txBody>
        </p:sp>
        <p:sp>
          <p:nvSpPr>
            <p:cNvPr id="16491" name="Rectangle 107">
              <a:extLst>
                <a:ext uri="{FF2B5EF4-FFF2-40B4-BE49-F238E27FC236}">
                  <a16:creationId xmlns:a16="http://schemas.microsoft.com/office/drawing/2014/main" id="{E1939FB3-501B-0EFE-ABDF-83307E32C227}"/>
                </a:ext>
              </a:extLst>
            </p:cNvPr>
            <p:cNvSpPr>
              <a:spLocks noChangeArrowheads="1"/>
            </p:cNvSpPr>
            <p:nvPr/>
          </p:nvSpPr>
          <p:spPr bwMode="auto">
            <a:xfrm>
              <a:off x="1747" y="532"/>
              <a:ext cx="380" cy="38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a:solidFill>
                  <a:schemeClr val="folHlink"/>
                </a:solidFill>
                <a:latin typeface="Arial" panose="020B0604020202020204" pitchFamily="34" charset="0"/>
              </a:endParaRPr>
            </a:p>
          </p:txBody>
        </p:sp>
        <p:sp>
          <p:nvSpPr>
            <p:cNvPr id="16492" name="Rectangle 108">
              <a:extLst>
                <a:ext uri="{FF2B5EF4-FFF2-40B4-BE49-F238E27FC236}">
                  <a16:creationId xmlns:a16="http://schemas.microsoft.com/office/drawing/2014/main" id="{6711B41D-0059-D6AD-3427-53384D4A4DD2}"/>
                </a:ext>
              </a:extLst>
            </p:cNvPr>
            <p:cNvSpPr>
              <a:spLocks noChangeArrowheads="1"/>
            </p:cNvSpPr>
            <p:nvPr/>
          </p:nvSpPr>
          <p:spPr bwMode="auto">
            <a:xfrm>
              <a:off x="2129" y="1292"/>
              <a:ext cx="380" cy="38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a:solidFill>
                  <a:schemeClr val="folHlink"/>
                </a:solidFill>
                <a:latin typeface="Arial" panose="020B0604020202020204" pitchFamily="34" charset="0"/>
              </a:endParaRPr>
            </a:p>
          </p:txBody>
        </p:sp>
        <p:sp>
          <p:nvSpPr>
            <p:cNvPr id="16493" name="Rectangle 109">
              <a:extLst>
                <a:ext uri="{FF2B5EF4-FFF2-40B4-BE49-F238E27FC236}">
                  <a16:creationId xmlns:a16="http://schemas.microsoft.com/office/drawing/2014/main" id="{2219E109-3560-73DE-A1E5-6F4A34EC475D}"/>
                </a:ext>
              </a:extLst>
            </p:cNvPr>
            <p:cNvSpPr>
              <a:spLocks noChangeArrowheads="1"/>
            </p:cNvSpPr>
            <p:nvPr/>
          </p:nvSpPr>
          <p:spPr bwMode="auto">
            <a:xfrm>
              <a:off x="2129" y="912"/>
              <a:ext cx="380" cy="38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a:solidFill>
                  <a:schemeClr val="folHlink"/>
                </a:solidFill>
                <a:latin typeface="Arial" panose="020B0604020202020204" pitchFamily="34" charset="0"/>
              </a:endParaRPr>
            </a:p>
          </p:txBody>
        </p:sp>
        <p:sp>
          <p:nvSpPr>
            <p:cNvPr id="16494" name="Rectangle 110">
              <a:extLst>
                <a:ext uri="{FF2B5EF4-FFF2-40B4-BE49-F238E27FC236}">
                  <a16:creationId xmlns:a16="http://schemas.microsoft.com/office/drawing/2014/main" id="{ED51286D-C078-2ADA-EFCE-5BE044050BB0}"/>
                </a:ext>
              </a:extLst>
            </p:cNvPr>
            <p:cNvSpPr>
              <a:spLocks noChangeArrowheads="1"/>
            </p:cNvSpPr>
            <p:nvPr/>
          </p:nvSpPr>
          <p:spPr bwMode="auto">
            <a:xfrm>
              <a:off x="1747" y="1292"/>
              <a:ext cx="380" cy="38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a:solidFill>
                  <a:schemeClr val="folHlink"/>
                </a:solidFill>
                <a:latin typeface="Arial" panose="020B0604020202020204" pitchFamily="34" charset="0"/>
              </a:endParaRPr>
            </a:p>
          </p:txBody>
        </p:sp>
        <p:sp>
          <p:nvSpPr>
            <p:cNvPr id="16495" name="Rectangle 111">
              <a:extLst>
                <a:ext uri="{FF2B5EF4-FFF2-40B4-BE49-F238E27FC236}">
                  <a16:creationId xmlns:a16="http://schemas.microsoft.com/office/drawing/2014/main" id="{54469C8F-E0CF-3BEC-FB41-29DBFC1C0EE3}"/>
                </a:ext>
              </a:extLst>
            </p:cNvPr>
            <p:cNvSpPr>
              <a:spLocks noChangeArrowheads="1"/>
            </p:cNvSpPr>
            <p:nvPr/>
          </p:nvSpPr>
          <p:spPr bwMode="auto">
            <a:xfrm>
              <a:off x="1367" y="1292"/>
              <a:ext cx="380" cy="380"/>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ltLang="en-US">
                <a:solidFill>
                  <a:schemeClr val="folHlink"/>
                </a:solidFill>
                <a:latin typeface="Arial" panose="020B0604020202020204" pitchFamily="34" charset="0"/>
              </a:endParaRPr>
            </a:p>
          </p:txBody>
        </p:sp>
      </p:grpSp>
      <p:sp>
        <p:nvSpPr>
          <p:cNvPr id="16496" name="Oval 112">
            <a:extLst>
              <a:ext uri="{FF2B5EF4-FFF2-40B4-BE49-F238E27FC236}">
                <a16:creationId xmlns:a16="http://schemas.microsoft.com/office/drawing/2014/main" id="{FD171D85-B48C-1378-109D-9E9D8C665C56}"/>
              </a:ext>
            </a:extLst>
          </p:cNvPr>
          <p:cNvSpPr>
            <a:spLocks noChangeAspect="1" noChangeArrowheads="1"/>
          </p:cNvSpPr>
          <p:nvPr/>
        </p:nvSpPr>
        <p:spPr bwMode="auto">
          <a:xfrm flipH="1">
            <a:off x="8924925" y="6048376"/>
            <a:ext cx="139700" cy="136524"/>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97" name="Oval 113">
            <a:extLst>
              <a:ext uri="{FF2B5EF4-FFF2-40B4-BE49-F238E27FC236}">
                <a16:creationId xmlns:a16="http://schemas.microsoft.com/office/drawing/2014/main" id="{68950441-E56A-1B53-E5A2-8CE365AB85D7}"/>
              </a:ext>
            </a:extLst>
          </p:cNvPr>
          <p:cNvSpPr>
            <a:spLocks noChangeAspect="1" noChangeArrowheads="1"/>
          </p:cNvSpPr>
          <p:nvPr/>
        </p:nvSpPr>
        <p:spPr bwMode="auto">
          <a:xfrm flipH="1">
            <a:off x="9083676" y="6267451"/>
            <a:ext cx="311150" cy="298450"/>
          </a:xfrm>
          <a:prstGeom prst="ellipse">
            <a:avLst/>
          </a:prstGeom>
          <a:solidFill>
            <a:srgbClr val="00CCFF"/>
          </a:solidFill>
          <a:ln w="9525">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98" name="Oval 114">
            <a:extLst>
              <a:ext uri="{FF2B5EF4-FFF2-40B4-BE49-F238E27FC236}">
                <a16:creationId xmlns:a16="http://schemas.microsoft.com/office/drawing/2014/main" id="{9D0089EF-D671-3286-0D52-104E11DA3A8B}"/>
              </a:ext>
            </a:extLst>
          </p:cNvPr>
          <p:cNvSpPr>
            <a:spLocks noChangeAspect="1" noChangeArrowheads="1"/>
          </p:cNvSpPr>
          <p:nvPr/>
        </p:nvSpPr>
        <p:spPr bwMode="auto">
          <a:xfrm flipH="1">
            <a:off x="10607675" y="5391151"/>
            <a:ext cx="139700" cy="13652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99" name="Oval 115">
            <a:extLst>
              <a:ext uri="{FF2B5EF4-FFF2-40B4-BE49-F238E27FC236}">
                <a16:creationId xmlns:a16="http://schemas.microsoft.com/office/drawing/2014/main" id="{C1407E57-1A8C-7BC5-0A80-A12F7297234B}"/>
              </a:ext>
            </a:extLst>
          </p:cNvPr>
          <p:cNvSpPr>
            <a:spLocks noChangeAspect="1" noChangeArrowheads="1"/>
          </p:cNvSpPr>
          <p:nvPr/>
        </p:nvSpPr>
        <p:spPr bwMode="auto">
          <a:xfrm flipH="1">
            <a:off x="10093326" y="3886201"/>
            <a:ext cx="311150" cy="298450"/>
          </a:xfrm>
          <a:prstGeom prst="ellipse">
            <a:avLst/>
          </a:prstGeom>
          <a:solidFill>
            <a:srgbClr val="00CCFF"/>
          </a:solidFill>
          <a:ln w="9525">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500" name="Line 116">
            <a:extLst>
              <a:ext uri="{FF2B5EF4-FFF2-40B4-BE49-F238E27FC236}">
                <a16:creationId xmlns:a16="http://schemas.microsoft.com/office/drawing/2014/main" id="{A8EA1A87-297E-3B25-FF02-4D2BE4367E4F}"/>
              </a:ext>
            </a:extLst>
          </p:cNvPr>
          <p:cNvSpPr>
            <a:spLocks noChangeShapeType="1"/>
          </p:cNvSpPr>
          <p:nvPr/>
        </p:nvSpPr>
        <p:spPr bwMode="auto">
          <a:xfrm flipH="1" flipV="1">
            <a:off x="10147302" y="4365626"/>
            <a:ext cx="438150" cy="914400"/>
          </a:xfrm>
          <a:prstGeom prst="line">
            <a:avLst/>
          </a:prstGeom>
          <a:noFill/>
          <a:ln w="28575" cap="rnd">
            <a:solidFill>
              <a:schemeClr val="tx1"/>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7200"/>
          </a:p>
        </p:txBody>
      </p:sp>
      <p:sp>
        <p:nvSpPr>
          <p:cNvPr id="16501" name="Oval 117">
            <a:extLst>
              <a:ext uri="{FF2B5EF4-FFF2-40B4-BE49-F238E27FC236}">
                <a16:creationId xmlns:a16="http://schemas.microsoft.com/office/drawing/2014/main" id="{0654C102-EBEA-C32C-BDA0-65E797D5EBD5}"/>
              </a:ext>
            </a:extLst>
          </p:cNvPr>
          <p:cNvSpPr>
            <a:spLocks noChangeAspect="1" noChangeArrowheads="1"/>
          </p:cNvSpPr>
          <p:nvPr/>
        </p:nvSpPr>
        <p:spPr bwMode="auto">
          <a:xfrm flipH="1">
            <a:off x="7940675" y="3962401"/>
            <a:ext cx="139700" cy="13652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502" name="Line 118">
            <a:extLst>
              <a:ext uri="{FF2B5EF4-FFF2-40B4-BE49-F238E27FC236}">
                <a16:creationId xmlns:a16="http://schemas.microsoft.com/office/drawing/2014/main" id="{577B0C58-381E-6B9D-03C7-EADAED029C5B}"/>
              </a:ext>
            </a:extLst>
          </p:cNvPr>
          <p:cNvSpPr>
            <a:spLocks noChangeShapeType="1"/>
          </p:cNvSpPr>
          <p:nvPr/>
        </p:nvSpPr>
        <p:spPr bwMode="auto">
          <a:xfrm>
            <a:off x="8089902" y="4156077"/>
            <a:ext cx="895350" cy="1047750"/>
          </a:xfrm>
          <a:prstGeom prst="line">
            <a:avLst/>
          </a:prstGeom>
          <a:noFill/>
          <a:ln w="28575" cap="rnd">
            <a:solidFill>
              <a:schemeClr val="tx1"/>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7200"/>
          </a:p>
        </p:txBody>
      </p:sp>
      <p:sp>
        <p:nvSpPr>
          <p:cNvPr id="16503" name="Oval 119">
            <a:extLst>
              <a:ext uri="{FF2B5EF4-FFF2-40B4-BE49-F238E27FC236}">
                <a16:creationId xmlns:a16="http://schemas.microsoft.com/office/drawing/2014/main" id="{F280A55A-ADB1-3CBA-8BD9-AB2753F5F6D1}"/>
              </a:ext>
            </a:extLst>
          </p:cNvPr>
          <p:cNvSpPr>
            <a:spLocks noChangeAspect="1" noChangeArrowheads="1"/>
          </p:cNvSpPr>
          <p:nvPr/>
        </p:nvSpPr>
        <p:spPr bwMode="auto">
          <a:xfrm flipH="1">
            <a:off x="10188575" y="6419851"/>
            <a:ext cx="139700" cy="13652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506" name="Text Box 122">
            <a:extLst>
              <a:ext uri="{FF2B5EF4-FFF2-40B4-BE49-F238E27FC236}">
                <a16:creationId xmlns:a16="http://schemas.microsoft.com/office/drawing/2014/main" id="{F1CFD1A8-EFF5-2B48-218D-27BD1FA3C752}"/>
              </a:ext>
            </a:extLst>
          </p:cNvPr>
          <p:cNvSpPr txBox="1">
            <a:spLocks noChangeArrowheads="1"/>
          </p:cNvSpPr>
          <p:nvPr/>
        </p:nvSpPr>
        <p:spPr bwMode="auto">
          <a:xfrm>
            <a:off x="3969635" y="3702050"/>
            <a:ext cx="290335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7200">
                <a:latin typeface="Times New Roman" panose="02020603050405020304" pitchFamily="18" charset="0"/>
              </a:rPr>
              <a:t>System</a:t>
            </a:r>
          </a:p>
          <a:p>
            <a:pPr algn="ctr" eaLnBrk="1" hangingPunct="1"/>
            <a:r>
              <a:rPr lang="en-US" altLang="en-US" sz="7200">
                <a:latin typeface="Times New Roman" panose="02020603050405020304" pitchFamily="18" charset="0"/>
              </a:rPr>
              <a:t>Level</a:t>
            </a:r>
          </a:p>
        </p:txBody>
      </p:sp>
      <p:sp>
        <p:nvSpPr>
          <p:cNvPr id="16507" name="Text Box 123">
            <a:extLst>
              <a:ext uri="{FF2B5EF4-FFF2-40B4-BE49-F238E27FC236}">
                <a16:creationId xmlns:a16="http://schemas.microsoft.com/office/drawing/2014/main" id="{F87D536C-CFA6-A347-F30A-4B46E77CFC77}"/>
              </a:ext>
            </a:extLst>
          </p:cNvPr>
          <p:cNvSpPr txBox="1">
            <a:spLocks noChangeArrowheads="1"/>
          </p:cNvSpPr>
          <p:nvPr/>
        </p:nvSpPr>
        <p:spPr bwMode="auto">
          <a:xfrm>
            <a:off x="3562788" y="9779000"/>
            <a:ext cx="3980577" cy="2308324"/>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eaLnBrk="1" hangingPunct="1"/>
            <a:r>
              <a:rPr lang="en-US" altLang="en-US" sz="7200">
                <a:latin typeface="Times New Roman" panose="02020603050405020304" pitchFamily="18" charset="0"/>
              </a:rPr>
              <a:t>Individual</a:t>
            </a:r>
          </a:p>
          <a:p>
            <a:pPr algn="ctr" eaLnBrk="1" hangingPunct="1"/>
            <a:r>
              <a:rPr lang="en-US" altLang="en-US" sz="7200">
                <a:latin typeface="Times New Roman" panose="02020603050405020304" pitchFamily="18" charset="0"/>
              </a:rPr>
              <a:t>Level</a:t>
            </a:r>
          </a:p>
        </p:txBody>
      </p:sp>
      <p:grpSp>
        <p:nvGrpSpPr>
          <p:cNvPr id="16508" name="Group 124">
            <a:extLst>
              <a:ext uri="{FF2B5EF4-FFF2-40B4-BE49-F238E27FC236}">
                <a16:creationId xmlns:a16="http://schemas.microsoft.com/office/drawing/2014/main" id="{E2B9793C-D482-1C5D-1F29-5C57B560DC00}"/>
              </a:ext>
            </a:extLst>
          </p:cNvPr>
          <p:cNvGrpSpPr>
            <a:grpSpLocks/>
          </p:cNvGrpSpPr>
          <p:nvPr/>
        </p:nvGrpSpPr>
        <p:grpSpPr bwMode="auto">
          <a:xfrm>
            <a:off x="4314825" y="8420101"/>
            <a:ext cx="15938500" cy="19050"/>
            <a:chOff x="400" y="2562"/>
            <a:chExt cx="5020" cy="6"/>
          </a:xfrm>
        </p:grpSpPr>
        <p:sp>
          <p:nvSpPr>
            <p:cNvPr id="16509" name="Line 125">
              <a:extLst>
                <a:ext uri="{FF2B5EF4-FFF2-40B4-BE49-F238E27FC236}">
                  <a16:creationId xmlns:a16="http://schemas.microsoft.com/office/drawing/2014/main" id="{E3D502E6-B710-354A-4275-0F9086653915}"/>
                </a:ext>
              </a:extLst>
            </p:cNvPr>
            <p:cNvSpPr>
              <a:spLocks noChangeShapeType="1"/>
            </p:cNvSpPr>
            <p:nvPr/>
          </p:nvSpPr>
          <p:spPr bwMode="auto">
            <a:xfrm>
              <a:off x="400" y="2562"/>
              <a:ext cx="3984" cy="0"/>
            </a:xfrm>
            <a:prstGeom prst="line">
              <a:avLst/>
            </a:prstGeom>
            <a:noFill/>
            <a:ln w="349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7200"/>
            </a:p>
          </p:txBody>
        </p:sp>
        <p:sp>
          <p:nvSpPr>
            <p:cNvPr id="16510" name="Line 126">
              <a:extLst>
                <a:ext uri="{FF2B5EF4-FFF2-40B4-BE49-F238E27FC236}">
                  <a16:creationId xmlns:a16="http://schemas.microsoft.com/office/drawing/2014/main" id="{235FA5A8-333E-C6F9-6E97-0782F07998C9}"/>
                </a:ext>
              </a:extLst>
            </p:cNvPr>
            <p:cNvSpPr>
              <a:spLocks noChangeShapeType="1"/>
            </p:cNvSpPr>
            <p:nvPr/>
          </p:nvSpPr>
          <p:spPr bwMode="auto">
            <a:xfrm flipV="1">
              <a:off x="4472" y="2568"/>
              <a:ext cx="948" cy="0"/>
            </a:xfrm>
            <a:prstGeom prst="line">
              <a:avLst/>
            </a:prstGeom>
            <a:noFill/>
            <a:ln w="3492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7200"/>
            </a:p>
          </p:txBody>
        </p:sp>
      </p:grpSp>
      <p:sp>
        <p:nvSpPr>
          <p:cNvPr id="16511" name="AutoShape 127">
            <a:extLst>
              <a:ext uri="{FF2B5EF4-FFF2-40B4-BE49-F238E27FC236}">
                <a16:creationId xmlns:a16="http://schemas.microsoft.com/office/drawing/2014/main" id="{13DB4488-24F5-CAA5-DE47-2D1D4A25A3FE}"/>
              </a:ext>
            </a:extLst>
          </p:cNvPr>
          <p:cNvSpPr>
            <a:spLocks noChangeArrowheads="1"/>
          </p:cNvSpPr>
          <p:nvPr/>
        </p:nvSpPr>
        <p:spPr bwMode="auto">
          <a:xfrm>
            <a:off x="11750676" y="10629901"/>
            <a:ext cx="2638426" cy="971550"/>
          </a:xfrm>
          <a:prstGeom prst="leftRightArrow">
            <a:avLst>
              <a:gd name="adj1" fmla="val 50000"/>
              <a:gd name="adj2" fmla="val 54314"/>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7200"/>
          </a:p>
        </p:txBody>
      </p:sp>
      <p:sp>
        <p:nvSpPr>
          <p:cNvPr id="16512" name="AutoShape 128">
            <a:extLst>
              <a:ext uri="{FF2B5EF4-FFF2-40B4-BE49-F238E27FC236}">
                <a16:creationId xmlns:a16="http://schemas.microsoft.com/office/drawing/2014/main" id="{EBCE4D01-FAF7-2495-94FF-CAE4EE30A500}"/>
              </a:ext>
            </a:extLst>
          </p:cNvPr>
          <p:cNvSpPr>
            <a:spLocks noChangeArrowheads="1"/>
          </p:cNvSpPr>
          <p:nvPr/>
        </p:nvSpPr>
        <p:spPr bwMode="auto">
          <a:xfrm>
            <a:off x="11233151" y="4572001"/>
            <a:ext cx="1727200" cy="971550"/>
          </a:xfrm>
          <a:prstGeom prst="leftRightArrow">
            <a:avLst>
              <a:gd name="adj1" fmla="val 50000"/>
              <a:gd name="adj2" fmla="val 35556"/>
            </a:avLst>
          </a:prstGeom>
          <a:solidFill>
            <a:srgbClr val="FFFF99"/>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7200"/>
          </a:p>
        </p:txBody>
      </p:sp>
      <p:grpSp>
        <p:nvGrpSpPr>
          <p:cNvPr id="16513" name="Group 129">
            <a:extLst>
              <a:ext uri="{FF2B5EF4-FFF2-40B4-BE49-F238E27FC236}">
                <a16:creationId xmlns:a16="http://schemas.microsoft.com/office/drawing/2014/main" id="{DDDB8623-8B3E-1A74-178C-5009C10AA0DA}"/>
              </a:ext>
            </a:extLst>
          </p:cNvPr>
          <p:cNvGrpSpPr>
            <a:grpSpLocks/>
          </p:cNvGrpSpPr>
          <p:nvPr/>
        </p:nvGrpSpPr>
        <p:grpSpPr bwMode="auto">
          <a:xfrm>
            <a:off x="4013202" y="3927478"/>
            <a:ext cx="2308225" cy="1416049"/>
            <a:chOff x="270" y="1708"/>
            <a:chExt cx="727" cy="446"/>
          </a:xfrm>
        </p:grpSpPr>
        <p:sp>
          <p:nvSpPr>
            <p:cNvPr id="16514" name="Oval 130">
              <a:extLst>
                <a:ext uri="{FF2B5EF4-FFF2-40B4-BE49-F238E27FC236}">
                  <a16:creationId xmlns:a16="http://schemas.microsoft.com/office/drawing/2014/main" id="{E756835D-75E5-CDE9-2ECC-43BF047CDE11}"/>
                </a:ext>
              </a:extLst>
            </p:cNvPr>
            <p:cNvSpPr>
              <a:spLocks noChangeAspect="1" noChangeArrowheads="1"/>
            </p:cNvSpPr>
            <p:nvPr/>
          </p:nvSpPr>
          <p:spPr bwMode="auto">
            <a:xfrm flipH="1">
              <a:off x="270" y="1986"/>
              <a:ext cx="98" cy="94"/>
            </a:xfrm>
            <a:prstGeom prst="ellipse">
              <a:avLst/>
            </a:prstGeom>
            <a:solidFill>
              <a:srgbClr val="00CCFF"/>
            </a:solidFill>
            <a:ln w="9525">
              <a:solidFill>
                <a:srgbClr val="00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515" name="Oval 131">
              <a:extLst>
                <a:ext uri="{FF2B5EF4-FFF2-40B4-BE49-F238E27FC236}">
                  <a16:creationId xmlns:a16="http://schemas.microsoft.com/office/drawing/2014/main" id="{7B90585F-5AC5-5B81-3DA9-9893B291DA49}"/>
                </a:ext>
              </a:extLst>
            </p:cNvPr>
            <p:cNvSpPr>
              <a:spLocks noChangeAspect="1" noChangeArrowheads="1"/>
            </p:cNvSpPr>
            <p:nvPr/>
          </p:nvSpPr>
          <p:spPr bwMode="auto">
            <a:xfrm flipH="1">
              <a:off x="303" y="1821"/>
              <a:ext cx="44" cy="43"/>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516" name="Text Box 132">
              <a:extLst>
                <a:ext uri="{FF2B5EF4-FFF2-40B4-BE49-F238E27FC236}">
                  <a16:creationId xmlns:a16="http://schemas.microsoft.com/office/drawing/2014/main" id="{965C4638-BC7A-5170-2C1E-BDF8C0636937}"/>
                </a:ext>
              </a:extLst>
            </p:cNvPr>
            <p:cNvSpPr txBox="1">
              <a:spLocks noChangeArrowheads="1"/>
            </p:cNvSpPr>
            <p:nvPr/>
          </p:nvSpPr>
          <p:spPr bwMode="auto">
            <a:xfrm>
              <a:off x="454" y="1708"/>
              <a:ext cx="543"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4000">
                  <a:latin typeface="Times New Roman" panose="02020603050405020304" pitchFamily="18" charset="0"/>
                </a:rPr>
                <a:t>Animal</a:t>
              </a:r>
            </a:p>
          </p:txBody>
        </p:sp>
        <p:sp>
          <p:nvSpPr>
            <p:cNvPr id="16517" name="Text Box 133">
              <a:extLst>
                <a:ext uri="{FF2B5EF4-FFF2-40B4-BE49-F238E27FC236}">
                  <a16:creationId xmlns:a16="http://schemas.microsoft.com/office/drawing/2014/main" id="{C6E1D427-0CFA-744D-5104-960451BFA0E4}"/>
                </a:ext>
              </a:extLst>
            </p:cNvPr>
            <p:cNvSpPr txBox="1">
              <a:spLocks noChangeArrowheads="1"/>
            </p:cNvSpPr>
            <p:nvPr/>
          </p:nvSpPr>
          <p:spPr bwMode="auto">
            <a:xfrm>
              <a:off x="475" y="1931"/>
              <a:ext cx="44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4000">
                  <a:latin typeface="Times New Roman" panose="02020603050405020304" pitchFamily="18" charset="0"/>
                </a:rPr>
                <a:t>Water</a:t>
              </a:r>
            </a:p>
          </p:txBody>
        </p:sp>
      </p:grpSp>
      <p:grpSp>
        <p:nvGrpSpPr>
          <p:cNvPr id="16617" name="Group 233">
            <a:extLst>
              <a:ext uri="{FF2B5EF4-FFF2-40B4-BE49-F238E27FC236}">
                <a16:creationId xmlns:a16="http://schemas.microsoft.com/office/drawing/2014/main" id="{36C25DEE-63BC-8C22-EB02-FD63FF08B6E7}"/>
              </a:ext>
            </a:extLst>
          </p:cNvPr>
          <p:cNvGrpSpPr>
            <a:grpSpLocks/>
          </p:cNvGrpSpPr>
          <p:nvPr/>
        </p:nvGrpSpPr>
        <p:grpSpPr bwMode="auto">
          <a:xfrm>
            <a:off x="13160375" y="2590800"/>
            <a:ext cx="7715250" cy="4819650"/>
            <a:chOff x="3186" y="816"/>
            <a:chExt cx="2430" cy="1518"/>
          </a:xfrm>
        </p:grpSpPr>
        <p:sp>
          <p:nvSpPr>
            <p:cNvPr id="16394" name="Text Box 10">
              <a:extLst>
                <a:ext uri="{FF2B5EF4-FFF2-40B4-BE49-F238E27FC236}">
                  <a16:creationId xmlns:a16="http://schemas.microsoft.com/office/drawing/2014/main" id="{5C1D56F3-6212-5765-2CC8-BBCF94DFBD59}"/>
                </a:ext>
              </a:extLst>
            </p:cNvPr>
            <p:cNvSpPr txBox="1">
              <a:spLocks noChangeArrowheads="1"/>
            </p:cNvSpPr>
            <p:nvPr/>
          </p:nvSpPr>
          <p:spPr bwMode="auto">
            <a:xfrm>
              <a:off x="3633" y="816"/>
              <a:ext cx="1454"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4000">
                  <a:latin typeface="Times New Roman" panose="02020603050405020304" pitchFamily="18" charset="0"/>
                </a:rPr>
                <a:t>Population Dynamics</a:t>
              </a:r>
            </a:p>
          </p:txBody>
        </p:sp>
        <p:sp>
          <p:nvSpPr>
            <p:cNvPr id="16396" name="Rectangle 12">
              <a:extLst>
                <a:ext uri="{FF2B5EF4-FFF2-40B4-BE49-F238E27FC236}">
                  <a16:creationId xmlns:a16="http://schemas.microsoft.com/office/drawing/2014/main" id="{9F357988-BF1F-8625-C5DB-68D0412B1C18}"/>
                </a:ext>
              </a:extLst>
            </p:cNvPr>
            <p:cNvSpPr>
              <a:spLocks noChangeArrowheads="1"/>
            </p:cNvSpPr>
            <p:nvPr/>
          </p:nvSpPr>
          <p:spPr bwMode="auto">
            <a:xfrm>
              <a:off x="3186" y="1044"/>
              <a:ext cx="2430" cy="1290"/>
            </a:xfrm>
            <a:prstGeom prst="rect">
              <a:avLst/>
            </a:prstGeom>
            <a:solidFill>
              <a:schemeClr val="tx1">
                <a:alpha val="89999"/>
              </a:schemeClr>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nvGrpSpPr>
            <p:cNvPr id="16397" name="Group 13">
              <a:extLst>
                <a:ext uri="{FF2B5EF4-FFF2-40B4-BE49-F238E27FC236}">
                  <a16:creationId xmlns:a16="http://schemas.microsoft.com/office/drawing/2014/main" id="{97C683F6-9467-C4CD-6CC3-25A66EE242C5}"/>
                </a:ext>
              </a:extLst>
            </p:cNvPr>
            <p:cNvGrpSpPr>
              <a:grpSpLocks/>
            </p:cNvGrpSpPr>
            <p:nvPr/>
          </p:nvGrpSpPr>
          <p:grpSpPr bwMode="auto">
            <a:xfrm>
              <a:off x="3486" y="1505"/>
              <a:ext cx="73" cy="137"/>
              <a:chOff x="768" y="2786"/>
              <a:chExt cx="81" cy="140"/>
            </a:xfrm>
          </p:grpSpPr>
          <p:sp>
            <p:nvSpPr>
              <p:cNvPr id="16398" name="AutoShape 14">
                <a:extLst>
                  <a:ext uri="{FF2B5EF4-FFF2-40B4-BE49-F238E27FC236}">
                    <a16:creationId xmlns:a16="http://schemas.microsoft.com/office/drawing/2014/main" id="{3C73ABA4-22BB-3A85-D10B-0F6A3339A143}"/>
                  </a:ext>
                </a:extLst>
              </p:cNvPr>
              <p:cNvSpPr>
                <a:spLocks noChangeArrowheads="1"/>
              </p:cNvSpPr>
              <p:nvPr/>
            </p:nvSpPr>
            <p:spPr bwMode="auto">
              <a:xfrm>
                <a:off x="768" y="2857"/>
                <a:ext cx="81" cy="69"/>
              </a:xfrm>
              <a:prstGeom prst="triangle">
                <a:avLst>
                  <a:gd name="adj" fmla="val 50000"/>
                </a:avLst>
              </a:prstGeom>
              <a:solidFill>
                <a:srgbClr val="FFFFFF"/>
              </a:solidFill>
              <a:ln w="9525">
                <a:solidFill>
                  <a:schemeClr val="bg2"/>
                </a:solidFill>
                <a:miter lim="800000"/>
                <a:headEnd/>
                <a:tailEnd/>
              </a:ln>
            </p:spPr>
            <p:txBody>
              <a:bodyPr/>
              <a:lstStyle/>
              <a:p>
                <a:endParaRPr lang="en-US" sz="7200"/>
              </a:p>
            </p:txBody>
          </p:sp>
          <p:sp>
            <p:nvSpPr>
              <p:cNvPr id="16399" name="AutoShape 15">
                <a:extLst>
                  <a:ext uri="{FF2B5EF4-FFF2-40B4-BE49-F238E27FC236}">
                    <a16:creationId xmlns:a16="http://schemas.microsoft.com/office/drawing/2014/main" id="{1D627179-94FE-5550-29B9-94A869AD98FF}"/>
                  </a:ext>
                </a:extLst>
              </p:cNvPr>
              <p:cNvSpPr>
                <a:spLocks noChangeArrowheads="1"/>
              </p:cNvSpPr>
              <p:nvPr/>
            </p:nvSpPr>
            <p:spPr bwMode="auto">
              <a:xfrm flipV="1">
                <a:off x="768" y="2786"/>
                <a:ext cx="80" cy="69"/>
              </a:xfrm>
              <a:prstGeom prst="triangle">
                <a:avLst>
                  <a:gd name="adj" fmla="val 50000"/>
                </a:avLst>
              </a:prstGeom>
              <a:solidFill>
                <a:srgbClr val="FFFFFF"/>
              </a:solidFill>
              <a:ln w="9525">
                <a:solidFill>
                  <a:schemeClr val="bg2"/>
                </a:solidFill>
                <a:miter lim="800000"/>
                <a:headEnd/>
                <a:tailEnd/>
              </a:ln>
            </p:spPr>
            <p:txBody>
              <a:bodyPr/>
              <a:lstStyle/>
              <a:p>
                <a:endParaRPr lang="en-US" sz="7200"/>
              </a:p>
            </p:txBody>
          </p:sp>
        </p:grpSp>
        <p:sp>
          <p:nvSpPr>
            <p:cNvPr id="16400" name="Rectangle 16">
              <a:extLst>
                <a:ext uri="{FF2B5EF4-FFF2-40B4-BE49-F238E27FC236}">
                  <a16:creationId xmlns:a16="http://schemas.microsoft.com/office/drawing/2014/main" id="{BCB3B165-A353-1E0B-B4C3-97A0B7DC27B1}"/>
                </a:ext>
              </a:extLst>
            </p:cNvPr>
            <p:cNvSpPr>
              <a:spLocks noChangeArrowheads="1"/>
            </p:cNvSpPr>
            <p:nvPr/>
          </p:nvSpPr>
          <p:spPr bwMode="auto">
            <a:xfrm>
              <a:off x="3704" y="1465"/>
              <a:ext cx="322" cy="249"/>
            </a:xfrm>
            <a:prstGeom prst="rect">
              <a:avLst/>
            </a:prstGeom>
            <a:noFill/>
            <a:ln w="158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1" hangingPunct="1"/>
              <a:endParaRPr lang="en-US" altLang="en-US">
                <a:solidFill>
                  <a:schemeClr val="bg2"/>
                </a:solidFill>
                <a:latin typeface="Arial" panose="020B0604020202020204" pitchFamily="34" charset="0"/>
              </a:endParaRPr>
            </a:p>
          </p:txBody>
        </p:sp>
        <p:sp>
          <p:nvSpPr>
            <p:cNvPr id="16401" name="Rectangle 17">
              <a:extLst>
                <a:ext uri="{FF2B5EF4-FFF2-40B4-BE49-F238E27FC236}">
                  <a16:creationId xmlns:a16="http://schemas.microsoft.com/office/drawing/2014/main" id="{03D49657-21C1-191B-4890-46ACE040F5CE}"/>
                </a:ext>
              </a:extLst>
            </p:cNvPr>
            <p:cNvSpPr>
              <a:spLocks noChangeArrowheads="1"/>
            </p:cNvSpPr>
            <p:nvPr/>
          </p:nvSpPr>
          <p:spPr bwMode="auto">
            <a:xfrm>
              <a:off x="4376" y="1470"/>
              <a:ext cx="323" cy="249"/>
            </a:xfrm>
            <a:prstGeom prst="rect">
              <a:avLst/>
            </a:prstGeom>
            <a:noFill/>
            <a:ln w="158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7200"/>
            </a:p>
          </p:txBody>
        </p:sp>
        <p:sp>
          <p:nvSpPr>
            <p:cNvPr id="16402" name="Line 18">
              <a:extLst>
                <a:ext uri="{FF2B5EF4-FFF2-40B4-BE49-F238E27FC236}">
                  <a16:creationId xmlns:a16="http://schemas.microsoft.com/office/drawing/2014/main" id="{0679A7D8-A61A-A3B9-D9ED-ABD55223A407}"/>
                </a:ext>
              </a:extLst>
            </p:cNvPr>
            <p:cNvSpPr>
              <a:spLocks noChangeShapeType="1"/>
            </p:cNvSpPr>
            <p:nvPr/>
          </p:nvSpPr>
          <p:spPr bwMode="auto">
            <a:xfrm>
              <a:off x="4034" y="1573"/>
              <a:ext cx="342" cy="0"/>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sz="7200"/>
            </a:p>
          </p:txBody>
        </p:sp>
        <p:sp>
          <p:nvSpPr>
            <p:cNvPr id="16403" name="Line 19">
              <a:extLst>
                <a:ext uri="{FF2B5EF4-FFF2-40B4-BE49-F238E27FC236}">
                  <a16:creationId xmlns:a16="http://schemas.microsoft.com/office/drawing/2014/main" id="{139AA413-0606-EB95-587A-44D531D1490A}"/>
                </a:ext>
              </a:extLst>
            </p:cNvPr>
            <p:cNvSpPr>
              <a:spLocks noChangeShapeType="1"/>
            </p:cNvSpPr>
            <p:nvPr/>
          </p:nvSpPr>
          <p:spPr bwMode="auto">
            <a:xfrm>
              <a:off x="3365" y="1573"/>
              <a:ext cx="339" cy="0"/>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sz="7200"/>
            </a:p>
          </p:txBody>
        </p:sp>
        <p:grpSp>
          <p:nvGrpSpPr>
            <p:cNvPr id="16404" name="Group 20">
              <a:extLst>
                <a:ext uri="{FF2B5EF4-FFF2-40B4-BE49-F238E27FC236}">
                  <a16:creationId xmlns:a16="http://schemas.microsoft.com/office/drawing/2014/main" id="{10903202-98EF-7AA7-1736-B072D9FB7C31}"/>
                </a:ext>
              </a:extLst>
            </p:cNvPr>
            <p:cNvGrpSpPr>
              <a:grpSpLocks/>
            </p:cNvGrpSpPr>
            <p:nvPr/>
          </p:nvGrpSpPr>
          <p:grpSpPr bwMode="auto">
            <a:xfrm>
              <a:off x="4182" y="1504"/>
              <a:ext cx="74" cy="136"/>
              <a:chOff x="768" y="2786"/>
              <a:chExt cx="81" cy="140"/>
            </a:xfrm>
          </p:grpSpPr>
          <p:sp>
            <p:nvSpPr>
              <p:cNvPr id="16405" name="AutoShape 21">
                <a:extLst>
                  <a:ext uri="{FF2B5EF4-FFF2-40B4-BE49-F238E27FC236}">
                    <a16:creationId xmlns:a16="http://schemas.microsoft.com/office/drawing/2014/main" id="{A20E520A-863A-3DE0-4194-FABD9E0356B1}"/>
                  </a:ext>
                </a:extLst>
              </p:cNvPr>
              <p:cNvSpPr>
                <a:spLocks noChangeArrowheads="1"/>
              </p:cNvSpPr>
              <p:nvPr/>
            </p:nvSpPr>
            <p:spPr bwMode="auto">
              <a:xfrm>
                <a:off x="768" y="2857"/>
                <a:ext cx="81" cy="69"/>
              </a:xfrm>
              <a:prstGeom prst="triangle">
                <a:avLst>
                  <a:gd name="adj" fmla="val 50000"/>
                </a:avLst>
              </a:prstGeom>
              <a:solidFill>
                <a:srgbClr val="FFFFFF"/>
              </a:solidFill>
              <a:ln w="9525">
                <a:solidFill>
                  <a:schemeClr val="bg2"/>
                </a:solidFill>
                <a:miter lim="800000"/>
                <a:headEnd/>
                <a:tailEnd/>
              </a:ln>
            </p:spPr>
            <p:txBody>
              <a:bodyPr/>
              <a:lstStyle/>
              <a:p>
                <a:endParaRPr lang="en-US" sz="7200"/>
              </a:p>
            </p:txBody>
          </p:sp>
          <p:sp>
            <p:nvSpPr>
              <p:cNvPr id="16406" name="AutoShape 22">
                <a:extLst>
                  <a:ext uri="{FF2B5EF4-FFF2-40B4-BE49-F238E27FC236}">
                    <a16:creationId xmlns:a16="http://schemas.microsoft.com/office/drawing/2014/main" id="{5795364B-C531-A531-2F5D-6DE70A49EDF3}"/>
                  </a:ext>
                </a:extLst>
              </p:cNvPr>
              <p:cNvSpPr>
                <a:spLocks noChangeArrowheads="1"/>
              </p:cNvSpPr>
              <p:nvPr/>
            </p:nvSpPr>
            <p:spPr bwMode="auto">
              <a:xfrm flipV="1">
                <a:off x="768" y="2786"/>
                <a:ext cx="80" cy="69"/>
              </a:xfrm>
              <a:prstGeom prst="triangle">
                <a:avLst>
                  <a:gd name="adj" fmla="val 50000"/>
                </a:avLst>
              </a:prstGeom>
              <a:solidFill>
                <a:srgbClr val="FFFFFF"/>
              </a:solidFill>
              <a:ln w="9525">
                <a:solidFill>
                  <a:schemeClr val="bg2"/>
                </a:solidFill>
                <a:miter lim="800000"/>
                <a:headEnd/>
                <a:tailEnd/>
              </a:ln>
            </p:spPr>
            <p:txBody>
              <a:bodyPr/>
              <a:lstStyle/>
              <a:p>
                <a:endParaRPr lang="en-US" sz="7200"/>
              </a:p>
            </p:txBody>
          </p:sp>
        </p:grpSp>
        <p:sp>
          <p:nvSpPr>
            <p:cNvPr id="16418" name="Text Box 34">
              <a:extLst>
                <a:ext uri="{FF2B5EF4-FFF2-40B4-BE49-F238E27FC236}">
                  <a16:creationId xmlns:a16="http://schemas.microsoft.com/office/drawing/2014/main" id="{BE22C297-4F05-F56D-B73F-1971FBCCD0AE}"/>
                </a:ext>
              </a:extLst>
            </p:cNvPr>
            <p:cNvSpPr txBox="1">
              <a:spLocks noChangeArrowheads="1"/>
            </p:cNvSpPr>
            <p:nvPr/>
          </p:nvSpPr>
          <p:spPr bwMode="auto">
            <a:xfrm>
              <a:off x="3936" y="1901"/>
              <a:ext cx="610"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400">
                  <a:solidFill>
                    <a:schemeClr val="bg2"/>
                  </a:solidFill>
                  <a:latin typeface="Times New Roman" panose="02020603050405020304" pitchFamily="18" charset="0"/>
                </a:rPr>
                <a:t>Mortality</a:t>
              </a:r>
            </a:p>
          </p:txBody>
        </p:sp>
        <p:sp>
          <p:nvSpPr>
            <p:cNvPr id="16419" name="Text Box 35">
              <a:extLst>
                <a:ext uri="{FF2B5EF4-FFF2-40B4-BE49-F238E27FC236}">
                  <a16:creationId xmlns:a16="http://schemas.microsoft.com/office/drawing/2014/main" id="{4E0F46EB-5A61-1D29-3C73-80885F07AE75}"/>
                </a:ext>
              </a:extLst>
            </p:cNvPr>
            <p:cNvSpPr txBox="1">
              <a:spLocks noChangeArrowheads="1"/>
            </p:cNvSpPr>
            <p:nvPr/>
          </p:nvSpPr>
          <p:spPr bwMode="auto">
            <a:xfrm>
              <a:off x="3277" y="1314"/>
              <a:ext cx="370"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2400">
                  <a:solidFill>
                    <a:schemeClr val="bg2"/>
                  </a:solidFill>
                  <a:latin typeface="Times New Roman" panose="02020603050405020304" pitchFamily="18" charset="0"/>
                </a:rPr>
                <a:t>Natality</a:t>
              </a:r>
            </a:p>
          </p:txBody>
        </p:sp>
        <p:sp>
          <p:nvSpPr>
            <p:cNvPr id="16420" name="Rectangle 36">
              <a:extLst>
                <a:ext uri="{FF2B5EF4-FFF2-40B4-BE49-F238E27FC236}">
                  <a16:creationId xmlns:a16="http://schemas.microsoft.com/office/drawing/2014/main" id="{1CE94AD5-8C1A-35A7-E63C-1F4B49FEBA6C}"/>
                </a:ext>
              </a:extLst>
            </p:cNvPr>
            <p:cNvSpPr>
              <a:spLocks noChangeArrowheads="1"/>
            </p:cNvSpPr>
            <p:nvPr/>
          </p:nvSpPr>
          <p:spPr bwMode="auto">
            <a:xfrm>
              <a:off x="5044" y="1483"/>
              <a:ext cx="322" cy="249"/>
            </a:xfrm>
            <a:prstGeom prst="rect">
              <a:avLst/>
            </a:prstGeom>
            <a:noFill/>
            <a:ln w="158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7200"/>
            </a:p>
          </p:txBody>
        </p:sp>
        <p:sp>
          <p:nvSpPr>
            <p:cNvPr id="16421" name="Line 37">
              <a:extLst>
                <a:ext uri="{FF2B5EF4-FFF2-40B4-BE49-F238E27FC236}">
                  <a16:creationId xmlns:a16="http://schemas.microsoft.com/office/drawing/2014/main" id="{C8C5020B-098B-B400-3890-AF8FBD86E627}"/>
                </a:ext>
              </a:extLst>
            </p:cNvPr>
            <p:cNvSpPr>
              <a:spLocks noChangeShapeType="1"/>
            </p:cNvSpPr>
            <p:nvPr/>
          </p:nvSpPr>
          <p:spPr bwMode="auto">
            <a:xfrm>
              <a:off x="4702" y="1578"/>
              <a:ext cx="340" cy="0"/>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sz="7200"/>
            </a:p>
          </p:txBody>
        </p:sp>
        <p:grpSp>
          <p:nvGrpSpPr>
            <p:cNvPr id="16422" name="Group 38">
              <a:extLst>
                <a:ext uri="{FF2B5EF4-FFF2-40B4-BE49-F238E27FC236}">
                  <a16:creationId xmlns:a16="http://schemas.microsoft.com/office/drawing/2014/main" id="{26210B8C-976C-D6EF-3BFF-0BE11877CE95}"/>
                </a:ext>
              </a:extLst>
            </p:cNvPr>
            <p:cNvGrpSpPr>
              <a:grpSpLocks/>
            </p:cNvGrpSpPr>
            <p:nvPr/>
          </p:nvGrpSpPr>
          <p:grpSpPr bwMode="auto">
            <a:xfrm>
              <a:off x="4855" y="1509"/>
              <a:ext cx="74" cy="137"/>
              <a:chOff x="768" y="2786"/>
              <a:chExt cx="81" cy="140"/>
            </a:xfrm>
          </p:grpSpPr>
          <p:sp>
            <p:nvSpPr>
              <p:cNvPr id="16423" name="AutoShape 39">
                <a:extLst>
                  <a:ext uri="{FF2B5EF4-FFF2-40B4-BE49-F238E27FC236}">
                    <a16:creationId xmlns:a16="http://schemas.microsoft.com/office/drawing/2014/main" id="{3739563B-B94F-76FF-0A82-A3DED2B535EA}"/>
                  </a:ext>
                </a:extLst>
              </p:cNvPr>
              <p:cNvSpPr>
                <a:spLocks noChangeArrowheads="1"/>
              </p:cNvSpPr>
              <p:nvPr/>
            </p:nvSpPr>
            <p:spPr bwMode="auto">
              <a:xfrm>
                <a:off x="768" y="2857"/>
                <a:ext cx="81" cy="69"/>
              </a:xfrm>
              <a:prstGeom prst="triangle">
                <a:avLst>
                  <a:gd name="adj" fmla="val 50000"/>
                </a:avLst>
              </a:prstGeom>
              <a:solidFill>
                <a:srgbClr val="FFFFFF"/>
              </a:solidFill>
              <a:ln w="9525">
                <a:solidFill>
                  <a:schemeClr val="bg2"/>
                </a:solidFill>
                <a:miter lim="800000"/>
                <a:headEnd/>
                <a:tailEnd/>
              </a:ln>
            </p:spPr>
            <p:txBody>
              <a:bodyPr/>
              <a:lstStyle/>
              <a:p>
                <a:endParaRPr lang="en-US" sz="7200"/>
              </a:p>
            </p:txBody>
          </p:sp>
          <p:sp>
            <p:nvSpPr>
              <p:cNvPr id="16424" name="AutoShape 40">
                <a:extLst>
                  <a:ext uri="{FF2B5EF4-FFF2-40B4-BE49-F238E27FC236}">
                    <a16:creationId xmlns:a16="http://schemas.microsoft.com/office/drawing/2014/main" id="{4CEBB2FE-CA9B-DEF8-0421-6BFA28088795}"/>
                  </a:ext>
                </a:extLst>
              </p:cNvPr>
              <p:cNvSpPr>
                <a:spLocks noChangeArrowheads="1"/>
              </p:cNvSpPr>
              <p:nvPr/>
            </p:nvSpPr>
            <p:spPr bwMode="auto">
              <a:xfrm flipV="1">
                <a:off x="768" y="2786"/>
                <a:ext cx="80" cy="69"/>
              </a:xfrm>
              <a:prstGeom prst="triangle">
                <a:avLst>
                  <a:gd name="adj" fmla="val 50000"/>
                </a:avLst>
              </a:prstGeom>
              <a:solidFill>
                <a:srgbClr val="FFFFFF"/>
              </a:solidFill>
              <a:ln w="9525">
                <a:solidFill>
                  <a:schemeClr val="bg2"/>
                </a:solidFill>
                <a:miter lim="800000"/>
                <a:headEnd/>
                <a:tailEnd/>
              </a:ln>
            </p:spPr>
            <p:txBody>
              <a:bodyPr/>
              <a:lstStyle/>
              <a:p>
                <a:endParaRPr lang="en-US" sz="7200"/>
              </a:p>
            </p:txBody>
          </p:sp>
        </p:grpSp>
        <p:grpSp>
          <p:nvGrpSpPr>
            <p:cNvPr id="16425" name="Group 41">
              <a:extLst>
                <a:ext uri="{FF2B5EF4-FFF2-40B4-BE49-F238E27FC236}">
                  <a16:creationId xmlns:a16="http://schemas.microsoft.com/office/drawing/2014/main" id="{2CACA72E-9BF9-633C-F576-71C1DDF80442}"/>
                </a:ext>
              </a:extLst>
            </p:cNvPr>
            <p:cNvGrpSpPr>
              <a:grpSpLocks/>
            </p:cNvGrpSpPr>
            <p:nvPr/>
          </p:nvGrpSpPr>
          <p:grpSpPr bwMode="auto">
            <a:xfrm>
              <a:off x="5142" y="1736"/>
              <a:ext cx="127" cy="331"/>
              <a:chOff x="2534" y="2613"/>
              <a:chExt cx="140" cy="339"/>
            </a:xfrm>
          </p:grpSpPr>
          <p:sp>
            <p:nvSpPr>
              <p:cNvPr id="16426" name="Line 42">
                <a:extLst>
                  <a:ext uri="{FF2B5EF4-FFF2-40B4-BE49-F238E27FC236}">
                    <a16:creationId xmlns:a16="http://schemas.microsoft.com/office/drawing/2014/main" id="{D6AEE60D-C556-8152-9EF8-ADB9767E43C3}"/>
                  </a:ext>
                </a:extLst>
              </p:cNvPr>
              <p:cNvSpPr>
                <a:spLocks noChangeShapeType="1"/>
              </p:cNvSpPr>
              <p:nvPr/>
            </p:nvSpPr>
            <p:spPr bwMode="auto">
              <a:xfrm>
                <a:off x="2604" y="2613"/>
                <a:ext cx="0" cy="339"/>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sz="7200"/>
              </a:p>
            </p:txBody>
          </p:sp>
          <p:grpSp>
            <p:nvGrpSpPr>
              <p:cNvPr id="16427" name="Group 43">
                <a:extLst>
                  <a:ext uri="{FF2B5EF4-FFF2-40B4-BE49-F238E27FC236}">
                    <a16:creationId xmlns:a16="http://schemas.microsoft.com/office/drawing/2014/main" id="{2E63A802-1FFD-289D-7B36-5E1A2A52EB7A}"/>
                  </a:ext>
                </a:extLst>
              </p:cNvPr>
              <p:cNvGrpSpPr>
                <a:grpSpLocks/>
              </p:cNvGrpSpPr>
              <p:nvPr/>
            </p:nvGrpSpPr>
            <p:grpSpPr bwMode="auto">
              <a:xfrm rot="-5400000">
                <a:off x="2563" y="2674"/>
                <a:ext cx="81" cy="140"/>
                <a:chOff x="768" y="2786"/>
                <a:chExt cx="81" cy="140"/>
              </a:xfrm>
            </p:grpSpPr>
            <p:sp>
              <p:nvSpPr>
                <p:cNvPr id="16428" name="AutoShape 44">
                  <a:extLst>
                    <a:ext uri="{FF2B5EF4-FFF2-40B4-BE49-F238E27FC236}">
                      <a16:creationId xmlns:a16="http://schemas.microsoft.com/office/drawing/2014/main" id="{2A47C48C-B637-B2B3-F074-2F53AC0284A4}"/>
                    </a:ext>
                  </a:extLst>
                </p:cNvPr>
                <p:cNvSpPr>
                  <a:spLocks noChangeArrowheads="1"/>
                </p:cNvSpPr>
                <p:nvPr/>
              </p:nvSpPr>
              <p:spPr bwMode="auto">
                <a:xfrm>
                  <a:off x="768" y="2857"/>
                  <a:ext cx="81" cy="69"/>
                </a:xfrm>
                <a:prstGeom prst="triangle">
                  <a:avLst>
                    <a:gd name="adj" fmla="val 50000"/>
                  </a:avLst>
                </a:prstGeom>
                <a:solidFill>
                  <a:schemeClr val="tx1"/>
                </a:solidFill>
                <a:ln w="9525">
                  <a:solidFill>
                    <a:schemeClr val="bg2"/>
                  </a:solidFill>
                  <a:miter lim="800000"/>
                  <a:headEnd/>
                  <a:tailEnd/>
                </a:ln>
              </p:spPr>
              <p:txBody>
                <a:bodyPr/>
                <a:lstStyle/>
                <a:p>
                  <a:endParaRPr lang="en-US" sz="7200"/>
                </a:p>
              </p:txBody>
            </p:sp>
            <p:sp>
              <p:nvSpPr>
                <p:cNvPr id="16429" name="AutoShape 45">
                  <a:extLst>
                    <a:ext uri="{FF2B5EF4-FFF2-40B4-BE49-F238E27FC236}">
                      <a16:creationId xmlns:a16="http://schemas.microsoft.com/office/drawing/2014/main" id="{A4942269-BB47-7A11-0210-88C69BCD540D}"/>
                    </a:ext>
                  </a:extLst>
                </p:cNvPr>
                <p:cNvSpPr>
                  <a:spLocks noChangeArrowheads="1"/>
                </p:cNvSpPr>
                <p:nvPr/>
              </p:nvSpPr>
              <p:spPr bwMode="auto">
                <a:xfrm flipV="1">
                  <a:off x="768" y="2786"/>
                  <a:ext cx="80" cy="69"/>
                </a:xfrm>
                <a:prstGeom prst="triangle">
                  <a:avLst>
                    <a:gd name="adj" fmla="val 50000"/>
                  </a:avLst>
                </a:prstGeom>
                <a:solidFill>
                  <a:schemeClr val="tx1"/>
                </a:solidFill>
                <a:ln w="9525">
                  <a:solidFill>
                    <a:schemeClr val="bg2"/>
                  </a:solidFill>
                  <a:miter lim="800000"/>
                  <a:headEnd/>
                  <a:tailEnd/>
                </a:ln>
              </p:spPr>
              <p:txBody>
                <a:bodyPr/>
                <a:lstStyle/>
                <a:p>
                  <a:endParaRPr lang="en-US" sz="7200"/>
                </a:p>
              </p:txBody>
            </p:sp>
          </p:grpSp>
        </p:grpSp>
        <p:sp>
          <p:nvSpPr>
            <p:cNvPr id="16431" name="Line 47">
              <a:extLst>
                <a:ext uri="{FF2B5EF4-FFF2-40B4-BE49-F238E27FC236}">
                  <a16:creationId xmlns:a16="http://schemas.microsoft.com/office/drawing/2014/main" id="{57374DDF-CAD7-D4AA-3EE7-6F79F6111001}"/>
                </a:ext>
              </a:extLst>
            </p:cNvPr>
            <p:cNvSpPr>
              <a:spLocks noChangeShapeType="1"/>
            </p:cNvSpPr>
            <p:nvPr/>
          </p:nvSpPr>
          <p:spPr bwMode="auto">
            <a:xfrm rot="10800000">
              <a:off x="4542" y="1213"/>
              <a:ext cx="0" cy="253"/>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sz="7200"/>
            </a:p>
          </p:txBody>
        </p:sp>
        <p:grpSp>
          <p:nvGrpSpPr>
            <p:cNvPr id="16432" name="Group 48">
              <a:extLst>
                <a:ext uri="{FF2B5EF4-FFF2-40B4-BE49-F238E27FC236}">
                  <a16:creationId xmlns:a16="http://schemas.microsoft.com/office/drawing/2014/main" id="{E28C6C47-380C-1FB0-5025-513E86F741E1}"/>
                </a:ext>
              </a:extLst>
            </p:cNvPr>
            <p:cNvGrpSpPr>
              <a:grpSpLocks/>
            </p:cNvGrpSpPr>
            <p:nvPr/>
          </p:nvGrpSpPr>
          <p:grpSpPr bwMode="auto">
            <a:xfrm rot="5400000">
              <a:off x="4503" y="1287"/>
              <a:ext cx="79" cy="127"/>
              <a:chOff x="768" y="2786"/>
              <a:chExt cx="81" cy="140"/>
            </a:xfrm>
          </p:grpSpPr>
          <p:sp>
            <p:nvSpPr>
              <p:cNvPr id="16433" name="AutoShape 49">
                <a:extLst>
                  <a:ext uri="{FF2B5EF4-FFF2-40B4-BE49-F238E27FC236}">
                    <a16:creationId xmlns:a16="http://schemas.microsoft.com/office/drawing/2014/main" id="{441DC4D2-29C9-AF06-760F-4F7C959AEF8A}"/>
                  </a:ext>
                </a:extLst>
              </p:cNvPr>
              <p:cNvSpPr>
                <a:spLocks noChangeArrowheads="1"/>
              </p:cNvSpPr>
              <p:nvPr/>
            </p:nvSpPr>
            <p:spPr bwMode="auto">
              <a:xfrm>
                <a:off x="768" y="2857"/>
                <a:ext cx="81" cy="69"/>
              </a:xfrm>
              <a:prstGeom prst="triangle">
                <a:avLst>
                  <a:gd name="adj" fmla="val 50000"/>
                </a:avLst>
              </a:prstGeom>
              <a:solidFill>
                <a:srgbClr val="FFFFFF"/>
              </a:solidFill>
              <a:ln w="9525">
                <a:solidFill>
                  <a:schemeClr val="bg2"/>
                </a:solidFill>
                <a:miter lim="800000"/>
                <a:headEnd/>
                <a:tailEnd/>
              </a:ln>
            </p:spPr>
            <p:txBody>
              <a:bodyPr/>
              <a:lstStyle/>
              <a:p>
                <a:endParaRPr lang="en-US" sz="7200"/>
              </a:p>
            </p:txBody>
          </p:sp>
          <p:sp>
            <p:nvSpPr>
              <p:cNvPr id="16434" name="AutoShape 50">
                <a:extLst>
                  <a:ext uri="{FF2B5EF4-FFF2-40B4-BE49-F238E27FC236}">
                    <a16:creationId xmlns:a16="http://schemas.microsoft.com/office/drawing/2014/main" id="{BE8F0A62-FD5F-2EDB-B0D7-E888845EDD39}"/>
                  </a:ext>
                </a:extLst>
              </p:cNvPr>
              <p:cNvSpPr>
                <a:spLocks noChangeArrowheads="1"/>
              </p:cNvSpPr>
              <p:nvPr/>
            </p:nvSpPr>
            <p:spPr bwMode="auto">
              <a:xfrm flipV="1">
                <a:off x="768" y="2786"/>
                <a:ext cx="80" cy="69"/>
              </a:xfrm>
              <a:prstGeom prst="triangle">
                <a:avLst>
                  <a:gd name="adj" fmla="val 50000"/>
                </a:avLst>
              </a:prstGeom>
              <a:solidFill>
                <a:srgbClr val="FFFFFF"/>
              </a:solidFill>
              <a:ln w="9525">
                <a:solidFill>
                  <a:schemeClr val="bg2"/>
                </a:solidFill>
                <a:miter lim="800000"/>
                <a:headEnd/>
                <a:tailEnd/>
              </a:ln>
            </p:spPr>
            <p:txBody>
              <a:bodyPr/>
              <a:lstStyle/>
              <a:p>
                <a:endParaRPr lang="en-US" sz="7200"/>
              </a:p>
            </p:txBody>
          </p:sp>
        </p:grpSp>
        <p:sp>
          <p:nvSpPr>
            <p:cNvPr id="16435" name="Line 51">
              <a:extLst>
                <a:ext uri="{FF2B5EF4-FFF2-40B4-BE49-F238E27FC236}">
                  <a16:creationId xmlns:a16="http://schemas.microsoft.com/office/drawing/2014/main" id="{0F11346B-370E-465F-A01C-6B872FD774C1}"/>
                </a:ext>
              </a:extLst>
            </p:cNvPr>
            <p:cNvSpPr>
              <a:spLocks noChangeShapeType="1"/>
            </p:cNvSpPr>
            <p:nvPr/>
          </p:nvSpPr>
          <p:spPr bwMode="auto">
            <a:xfrm rot="10800000">
              <a:off x="5204" y="1231"/>
              <a:ext cx="0" cy="253"/>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sz="7200"/>
            </a:p>
          </p:txBody>
        </p:sp>
        <p:grpSp>
          <p:nvGrpSpPr>
            <p:cNvPr id="16436" name="Group 52">
              <a:extLst>
                <a:ext uri="{FF2B5EF4-FFF2-40B4-BE49-F238E27FC236}">
                  <a16:creationId xmlns:a16="http://schemas.microsoft.com/office/drawing/2014/main" id="{85E3CDD8-8427-C824-F738-9E93326AF840}"/>
                </a:ext>
              </a:extLst>
            </p:cNvPr>
            <p:cNvGrpSpPr>
              <a:grpSpLocks/>
            </p:cNvGrpSpPr>
            <p:nvPr/>
          </p:nvGrpSpPr>
          <p:grpSpPr bwMode="auto">
            <a:xfrm rot="5400000">
              <a:off x="5163" y="1310"/>
              <a:ext cx="81" cy="128"/>
              <a:chOff x="768" y="2786"/>
              <a:chExt cx="81" cy="140"/>
            </a:xfrm>
          </p:grpSpPr>
          <p:sp>
            <p:nvSpPr>
              <p:cNvPr id="16437" name="AutoShape 53">
                <a:extLst>
                  <a:ext uri="{FF2B5EF4-FFF2-40B4-BE49-F238E27FC236}">
                    <a16:creationId xmlns:a16="http://schemas.microsoft.com/office/drawing/2014/main" id="{40F86573-55A2-5E9A-A4C4-5880AA48C1B7}"/>
                  </a:ext>
                </a:extLst>
              </p:cNvPr>
              <p:cNvSpPr>
                <a:spLocks noChangeArrowheads="1"/>
              </p:cNvSpPr>
              <p:nvPr/>
            </p:nvSpPr>
            <p:spPr bwMode="auto">
              <a:xfrm>
                <a:off x="768" y="2857"/>
                <a:ext cx="81" cy="69"/>
              </a:xfrm>
              <a:prstGeom prst="triangle">
                <a:avLst>
                  <a:gd name="adj" fmla="val 50000"/>
                </a:avLst>
              </a:prstGeom>
              <a:solidFill>
                <a:srgbClr val="FFFFFF"/>
              </a:solidFill>
              <a:ln w="9525">
                <a:solidFill>
                  <a:schemeClr val="bg2"/>
                </a:solidFill>
                <a:miter lim="800000"/>
                <a:headEnd/>
                <a:tailEnd/>
              </a:ln>
            </p:spPr>
            <p:txBody>
              <a:bodyPr/>
              <a:lstStyle/>
              <a:p>
                <a:endParaRPr lang="en-US" sz="7200"/>
              </a:p>
            </p:txBody>
          </p:sp>
          <p:sp>
            <p:nvSpPr>
              <p:cNvPr id="16438" name="AutoShape 54">
                <a:extLst>
                  <a:ext uri="{FF2B5EF4-FFF2-40B4-BE49-F238E27FC236}">
                    <a16:creationId xmlns:a16="http://schemas.microsoft.com/office/drawing/2014/main" id="{53043D02-8BFF-0890-C575-ED85F52C6015}"/>
                  </a:ext>
                </a:extLst>
              </p:cNvPr>
              <p:cNvSpPr>
                <a:spLocks noChangeArrowheads="1"/>
              </p:cNvSpPr>
              <p:nvPr/>
            </p:nvSpPr>
            <p:spPr bwMode="auto">
              <a:xfrm flipV="1">
                <a:off x="768" y="2786"/>
                <a:ext cx="80" cy="69"/>
              </a:xfrm>
              <a:prstGeom prst="triangle">
                <a:avLst>
                  <a:gd name="adj" fmla="val 50000"/>
                </a:avLst>
              </a:prstGeom>
              <a:solidFill>
                <a:srgbClr val="FFFFFF"/>
              </a:solidFill>
              <a:ln w="9525">
                <a:solidFill>
                  <a:schemeClr val="bg2"/>
                </a:solidFill>
                <a:miter lim="800000"/>
                <a:headEnd/>
                <a:tailEnd/>
              </a:ln>
            </p:spPr>
            <p:txBody>
              <a:bodyPr/>
              <a:lstStyle/>
              <a:p>
                <a:endParaRPr lang="en-US" sz="7200"/>
              </a:p>
            </p:txBody>
          </p:sp>
        </p:grpSp>
        <p:sp>
          <p:nvSpPr>
            <p:cNvPr id="16439" name="Text Box 55">
              <a:extLst>
                <a:ext uri="{FF2B5EF4-FFF2-40B4-BE49-F238E27FC236}">
                  <a16:creationId xmlns:a16="http://schemas.microsoft.com/office/drawing/2014/main" id="{5BDAC3D5-CA90-999E-47AA-8B6A259E0AE0}"/>
                </a:ext>
              </a:extLst>
            </p:cNvPr>
            <p:cNvSpPr txBox="1">
              <a:spLocks noChangeArrowheads="1"/>
            </p:cNvSpPr>
            <p:nvPr/>
          </p:nvSpPr>
          <p:spPr bwMode="auto">
            <a:xfrm>
              <a:off x="4600" y="1054"/>
              <a:ext cx="579"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en-US" sz="2400">
                  <a:solidFill>
                    <a:schemeClr val="bg2"/>
                  </a:solidFill>
                  <a:latin typeface="Times New Roman" panose="02020603050405020304" pitchFamily="18" charset="0"/>
                </a:rPr>
                <a:t>Dispersal</a:t>
              </a:r>
            </a:p>
          </p:txBody>
        </p:sp>
        <p:grpSp>
          <p:nvGrpSpPr>
            <p:cNvPr id="16440" name="Group 56">
              <a:extLst>
                <a:ext uri="{FF2B5EF4-FFF2-40B4-BE49-F238E27FC236}">
                  <a16:creationId xmlns:a16="http://schemas.microsoft.com/office/drawing/2014/main" id="{742334EE-687D-EFAB-0DE9-7ABDABC560AE}"/>
                </a:ext>
              </a:extLst>
            </p:cNvPr>
            <p:cNvGrpSpPr>
              <a:grpSpLocks/>
            </p:cNvGrpSpPr>
            <p:nvPr/>
          </p:nvGrpSpPr>
          <p:grpSpPr bwMode="auto">
            <a:xfrm>
              <a:off x="3809" y="2059"/>
              <a:ext cx="121" cy="115"/>
              <a:chOff x="4463" y="1666"/>
              <a:chExt cx="121" cy="115"/>
            </a:xfrm>
          </p:grpSpPr>
          <p:grpSp>
            <p:nvGrpSpPr>
              <p:cNvPr id="16441" name="Group 57">
                <a:extLst>
                  <a:ext uri="{FF2B5EF4-FFF2-40B4-BE49-F238E27FC236}">
                    <a16:creationId xmlns:a16="http://schemas.microsoft.com/office/drawing/2014/main" id="{7E030B70-C3BB-1B89-921C-CD8CCB21D7A5}"/>
                  </a:ext>
                </a:extLst>
              </p:cNvPr>
              <p:cNvGrpSpPr>
                <a:grpSpLocks/>
              </p:cNvGrpSpPr>
              <p:nvPr/>
            </p:nvGrpSpPr>
            <p:grpSpPr bwMode="auto">
              <a:xfrm>
                <a:off x="4463" y="1666"/>
                <a:ext cx="121" cy="115"/>
                <a:chOff x="4307" y="1526"/>
                <a:chExt cx="121" cy="115"/>
              </a:xfrm>
            </p:grpSpPr>
            <p:sp>
              <p:nvSpPr>
                <p:cNvPr id="16442" name="Oval 58">
                  <a:extLst>
                    <a:ext uri="{FF2B5EF4-FFF2-40B4-BE49-F238E27FC236}">
                      <a16:creationId xmlns:a16="http://schemas.microsoft.com/office/drawing/2014/main" id="{C80148A8-CA4F-D5C5-E761-4C96F83A2490}"/>
                    </a:ext>
                  </a:extLst>
                </p:cNvPr>
                <p:cNvSpPr>
                  <a:spLocks noChangeAspect="1" noChangeArrowheads="1"/>
                </p:cNvSpPr>
                <p:nvPr/>
              </p:nvSpPr>
              <p:spPr bwMode="auto">
                <a:xfrm flipH="1">
                  <a:off x="4307"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43" name="Oval 59">
                  <a:extLst>
                    <a:ext uri="{FF2B5EF4-FFF2-40B4-BE49-F238E27FC236}">
                      <a16:creationId xmlns:a16="http://schemas.microsoft.com/office/drawing/2014/main" id="{7D3DA9B3-8593-5CAD-DD88-89CD776ADDC4}"/>
                    </a:ext>
                  </a:extLst>
                </p:cNvPr>
                <p:cNvSpPr>
                  <a:spLocks noChangeAspect="1" noChangeArrowheads="1"/>
                </p:cNvSpPr>
                <p:nvPr/>
              </p:nvSpPr>
              <p:spPr bwMode="auto">
                <a:xfrm flipH="1">
                  <a:off x="4342" y="158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44" name="Oval 60">
                  <a:extLst>
                    <a:ext uri="{FF2B5EF4-FFF2-40B4-BE49-F238E27FC236}">
                      <a16:creationId xmlns:a16="http://schemas.microsoft.com/office/drawing/2014/main" id="{FF042FE0-DF99-683A-EEFA-8EFF6740A90B}"/>
                    </a:ext>
                  </a:extLst>
                </p:cNvPr>
                <p:cNvSpPr>
                  <a:spLocks noChangeAspect="1" noChangeArrowheads="1"/>
                </p:cNvSpPr>
                <p:nvPr/>
              </p:nvSpPr>
              <p:spPr bwMode="auto">
                <a:xfrm flipH="1">
                  <a:off x="4374"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45" name="Oval 61">
                  <a:extLst>
                    <a:ext uri="{FF2B5EF4-FFF2-40B4-BE49-F238E27FC236}">
                      <a16:creationId xmlns:a16="http://schemas.microsoft.com/office/drawing/2014/main" id="{B9A95486-D485-221B-743E-67B2756CC7DD}"/>
                    </a:ext>
                  </a:extLst>
                </p:cNvPr>
                <p:cNvSpPr>
                  <a:spLocks noChangeAspect="1" noChangeArrowheads="1"/>
                </p:cNvSpPr>
                <p:nvPr/>
              </p:nvSpPr>
              <p:spPr bwMode="auto">
                <a:xfrm flipH="1">
                  <a:off x="4341" y="1526"/>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sp>
            <p:nvSpPr>
              <p:cNvPr id="16446" name="Oval 62">
                <a:extLst>
                  <a:ext uri="{FF2B5EF4-FFF2-40B4-BE49-F238E27FC236}">
                    <a16:creationId xmlns:a16="http://schemas.microsoft.com/office/drawing/2014/main" id="{72BD74EB-41EF-4803-0DD5-F981D590F314}"/>
                  </a:ext>
                </a:extLst>
              </p:cNvPr>
              <p:cNvSpPr>
                <a:spLocks noChangeAspect="1" noChangeArrowheads="1"/>
              </p:cNvSpPr>
              <p:nvPr/>
            </p:nvSpPr>
            <p:spPr bwMode="auto">
              <a:xfrm flipH="1">
                <a:off x="4491" y="1694"/>
                <a:ext cx="68" cy="66"/>
              </a:xfrm>
              <a:prstGeom prst="ellipse">
                <a:avLst/>
              </a:prstGeom>
              <a:solidFill>
                <a:srgbClr val="FFFFFF"/>
              </a:soli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grpSp>
          <p:nvGrpSpPr>
            <p:cNvPr id="16447" name="Group 63">
              <a:extLst>
                <a:ext uri="{FF2B5EF4-FFF2-40B4-BE49-F238E27FC236}">
                  <a16:creationId xmlns:a16="http://schemas.microsoft.com/office/drawing/2014/main" id="{1E7B38E6-473F-E61E-F674-EB2035370A07}"/>
                </a:ext>
              </a:extLst>
            </p:cNvPr>
            <p:cNvGrpSpPr>
              <a:grpSpLocks/>
            </p:cNvGrpSpPr>
            <p:nvPr/>
          </p:nvGrpSpPr>
          <p:grpSpPr bwMode="auto">
            <a:xfrm>
              <a:off x="4477" y="2058"/>
              <a:ext cx="121" cy="115"/>
              <a:chOff x="4463" y="1666"/>
              <a:chExt cx="121" cy="115"/>
            </a:xfrm>
          </p:grpSpPr>
          <p:grpSp>
            <p:nvGrpSpPr>
              <p:cNvPr id="16448" name="Group 64">
                <a:extLst>
                  <a:ext uri="{FF2B5EF4-FFF2-40B4-BE49-F238E27FC236}">
                    <a16:creationId xmlns:a16="http://schemas.microsoft.com/office/drawing/2014/main" id="{0FAA4213-11DF-00EC-28D3-C8B131F0FEDC}"/>
                  </a:ext>
                </a:extLst>
              </p:cNvPr>
              <p:cNvGrpSpPr>
                <a:grpSpLocks/>
              </p:cNvGrpSpPr>
              <p:nvPr/>
            </p:nvGrpSpPr>
            <p:grpSpPr bwMode="auto">
              <a:xfrm>
                <a:off x="4463" y="1666"/>
                <a:ext cx="121" cy="115"/>
                <a:chOff x="4307" y="1526"/>
                <a:chExt cx="121" cy="115"/>
              </a:xfrm>
            </p:grpSpPr>
            <p:sp>
              <p:nvSpPr>
                <p:cNvPr id="16449" name="Oval 65">
                  <a:extLst>
                    <a:ext uri="{FF2B5EF4-FFF2-40B4-BE49-F238E27FC236}">
                      <a16:creationId xmlns:a16="http://schemas.microsoft.com/office/drawing/2014/main" id="{DFC977DA-0F54-0EC1-7348-E8362138E9B6}"/>
                    </a:ext>
                  </a:extLst>
                </p:cNvPr>
                <p:cNvSpPr>
                  <a:spLocks noChangeAspect="1" noChangeArrowheads="1"/>
                </p:cNvSpPr>
                <p:nvPr/>
              </p:nvSpPr>
              <p:spPr bwMode="auto">
                <a:xfrm flipH="1">
                  <a:off x="4307"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50" name="Oval 66">
                  <a:extLst>
                    <a:ext uri="{FF2B5EF4-FFF2-40B4-BE49-F238E27FC236}">
                      <a16:creationId xmlns:a16="http://schemas.microsoft.com/office/drawing/2014/main" id="{016277EF-4282-1527-F1AC-A25E231F5C89}"/>
                    </a:ext>
                  </a:extLst>
                </p:cNvPr>
                <p:cNvSpPr>
                  <a:spLocks noChangeAspect="1" noChangeArrowheads="1"/>
                </p:cNvSpPr>
                <p:nvPr/>
              </p:nvSpPr>
              <p:spPr bwMode="auto">
                <a:xfrm flipH="1">
                  <a:off x="4342" y="158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51" name="Oval 67">
                  <a:extLst>
                    <a:ext uri="{FF2B5EF4-FFF2-40B4-BE49-F238E27FC236}">
                      <a16:creationId xmlns:a16="http://schemas.microsoft.com/office/drawing/2014/main" id="{C2E3E891-A5F3-3E7E-BF9E-D9770BBA60CA}"/>
                    </a:ext>
                  </a:extLst>
                </p:cNvPr>
                <p:cNvSpPr>
                  <a:spLocks noChangeAspect="1" noChangeArrowheads="1"/>
                </p:cNvSpPr>
                <p:nvPr/>
              </p:nvSpPr>
              <p:spPr bwMode="auto">
                <a:xfrm flipH="1">
                  <a:off x="4374"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52" name="Oval 68">
                  <a:extLst>
                    <a:ext uri="{FF2B5EF4-FFF2-40B4-BE49-F238E27FC236}">
                      <a16:creationId xmlns:a16="http://schemas.microsoft.com/office/drawing/2014/main" id="{70DAF13D-E19D-0FFD-0A14-E704AACEA011}"/>
                    </a:ext>
                  </a:extLst>
                </p:cNvPr>
                <p:cNvSpPr>
                  <a:spLocks noChangeAspect="1" noChangeArrowheads="1"/>
                </p:cNvSpPr>
                <p:nvPr/>
              </p:nvSpPr>
              <p:spPr bwMode="auto">
                <a:xfrm flipH="1">
                  <a:off x="4341" y="1526"/>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sp>
            <p:nvSpPr>
              <p:cNvPr id="16453" name="Oval 69">
                <a:extLst>
                  <a:ext uri="{FF2B5EF4-FFF2-40B4-BE49-F238E27FC236}">
                    <a16:creationId xmlns:a16="http://schemas.microsoft.com/office/drawing/2014/main" id="{CE3FAF23-D6BF-2DB9-3885-105A7BD7E216}"/>
                  </a:ext>
                </a:extLst>
              </p:cNvPr>
              <p:cNvSpPr>
                <a:spLocks noChangeAspect="1" noChangeArrowheads="1"/>
              </p:cNvSpPr>
              <p:nvPr/>
            </p:nvSpPr>
            <p:spPr bwMode="auto">
              <a:xfrm flipH="1">
                <a:off x="4491" y="1694"/>
                <a:ext cx="68" cy="66"/>
              </a:xfrm>
              <a:prstGeom prst="ellipse">
                <a:avLst/>
              </a:prstGeom>
              <a:solidFill>
                <a:srgbClr val="FFFFFF"/>
              </a:soli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grpSp>
          <p:nvGrpSpPr>
            <p:cNvPr id="16454" name="Group 70">
              <a:extLst>
                <a:ext uri="{FF2B5EF4-FFF2-40B4-BE49-F238E27FC236}">
                  <a16:creationId xmlns:a16="http://schemas.microsoft.com/office/drawing/2014/main" id="{1DA5FB65-5F8E-3B0C-5597-268A9B370ADD}"/>
                </a:ext>
              </a:extLst>
            </p:cNvPr>
            <p:cNvGrpSpPr>
              <a:grpSpLocks/>
            </p:cNvGrpSpPr>
            <p:nvPr/>
          </p:nvGrpSpPr>
          <p:grpSpPr bwMode="auto">
            <a:xfrm>
              <a:off x="5146" y="2070"/>
              <a:ext cx="121" cy="115"/>
              <a:chOff x="4463" y="1666"/>
              <a:chExt cx="121" cy="115"/>
            </a:xfrm>
          </p:grpSpPr>
          <p:grpSp>
            <p:nvGrpSpPr>
              <p:cNvPr id="16455" name="Group 71">
                <a:extLst>
                  <a:ext uri="{FF2B5EF4-FFF2-40B4-BE49-F238E27FC236}">
                    <a16:creationId xmlns:a16="http://schemas.microsoft.com/office/drawing/2014/main" id="{90AFDC6C-5B1D-A199-9442-6B1DE7B69E11}"/>
                  </a:ext>
                </a:extLst>
              </p:cNvPr>
              <p:cNvGrpSpPr>
                <a:grpSpLocks/>
              </p:cNvGrpSpPr>
              <p:nvPr/>
            </p:nvGrpSpPr>
            <p:grpSpPr bwMode="auto">
              <a:xfrm>
                <a:off x="4463" y="1666"/>
                <a:ext cx="121" cy="115"/>
                <a:chOff x="4307" y="1526"/>
                <a:chExt cx="121" cy="115"/>
              </a:xfrm>
            </p:grpSpPr>
            <p:sp>
              <p:nvSpPr>
                <p:cNvPr id="16456" name="Oval 72">
                  <a:extLst>
                    <a:ext uri="{FF2B5EF4-FFF2-40B4-BE49-F238E27FC236}">
                      <a16:creationId xmlns:a16="http://schemas.microsoft.com/office/drawing/2014/main" id="{DBA791A4-DD88-7274-4472-916BB5F6FF22}"/>
                    </a:ext>
                  </a:extLst>
                </p:cNvPr>
                <p:cNvSpPr>
                  <a:spLocks noChangeAspect="1" noChangeArrowheads="1"/>
                </p:cNvSpPr>
                <p:nvPr/>
              </p:nvSpPr>
              <p:spPr bwMode="auto">
                <a:xfrm flipH="1">
                  <a:off x="4307"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57" name="Oval 73">
                  <a:extLst>
                    <a:ext uri="{FF2B5EF4-FFF2-40B4-BE49-F238E27FC236}">
                      <a16:creationId xmlns:a16="http://schemas.microsoft.com/office/drawing/2014/main" id="{68D70C18-4DD5-53BE-212B-6D9606B08A14}"/>
                    </a:ext>
                  </a:extLst>
                </p:cNvPr>
                <p:cNvSpPr>
                  <a:spLocks noChangeAspect="1" noChangeArrowheads="1"/>
                </p:cNvSpPr>
                <p:nvPr/>
              </p:nvSpPr>
              <p:spPr bwMode="auto">
                <a:xfrm flipH="1">
                  <a:off x="4342" y="158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58" name="Oval 74">
                  <a:extLst>
                    <a:ext uri="{FF2B5EF4-FFF2-40B4-BE49-F238E27FC236}">
                      <a16:creationId xmlns:a16="http://schemas.microsoft.com/office/drawing/2014/main" id="{B683D69B-7048-18B3-758C-BE2E7189DB92}"/>
                    </a:ext>
                  </a:extLst>
                </p:cNvPr>
                <p:cNvSpPr>
                  <a:spLocks noChangeAspect="1" noChangeArrowheads="1"/>
                </p:cNvSpPr>
                <p:nvPr/>
              </p:nvSpPr>
              <p:spPr bwMode="auto">
                <a:xfrm flipH="1">
                  <a:off x="4374"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59" name="Oval 75">
                  <a:extLst>
                    <a:ext uri="{FF2B5EF4-FFF2-40B4-BE49-F238E27FC236}">
                      <a16:creationId xmlns:a16="http://schemas.microsoft.com/office/drawing/2014/main" id="{4F7C87CF-A26E-B139-D333-945C2BBE06FA}"/>
                    </a:ext>
                  </a:extLst>
                </p:cNvPr>
                <p:cNvSpPr>
                  <a:spLocks noChangeAspect="1" noChangeArrowheads="1"/>
                </p:cNvSpPr>
                <p:nvPr/>
              </p:nvSpPr>
              <p:spPr bwMode="auto">
                <a:xfrm flipH="1">
                  <a:off x="4341" y="1526"/>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sp>
            <p:nvSpPr>
              <p:cNvPr id="16460" name="Oval 76">
                <a:extLst>
                  <a:ext uri="{FF2B5EF4-FFF2-40B4-BE49-F238E27FC236}">
                    <a16:creationId xmlns:a16="http://schemas.microsoft.com/office/drawing/2014/main" id="{EFAA4CFF-CB05-7C74-653D-FA39AF2221A7}"/>
                  </a:ext>
                </a:extLst>
              </p:cNvPr>
              <p:cNvSpPr>
                <a:spLocks noChangeAspect="1" noChangeArrowheads="1"/>
              </p:cNvSpPr>
              <p:nvPr/>
            </p:nvSpPr>
            <p:spPr bwMode="auto">
              <a:xfrm flipH="1">
                <a:off x="4491" y="1694"/>
                <a:ext cx="68" cy="66"/>
              </a:xfrm>
              <a:prstGeom prst="ellipse">
                <a:avLst/>
              </a:prstGeom>
              <a:solidFill>
                <a:srgbClr val="FFFFFF"/>
              </a:soli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grpSp>
          <p:nvGrpSpPr>
            <p:cNvPr id="16461" name="Group 77">
              <a:extLst>
                <a:ext uri="{FF2B5EF4-FFF2-40B4-BE49-F238E27FC236}">
                  <a16:creationId xmlns:a16="http://schemas.microsoft.com/office/drawing/2014/main" id="{5B3FA9E8-6438-7D20-F636-1AFAF2010DB5}"/>
                </a:ext>
              </a:extLst>
            </p:cNvPr>
            <p:cNvGrpSpPr>
              <a:grpSpLocks/>
            </p:cNvGrpSpPr>
            <p:nvPr/>
          </p:nvGrpSpPr>
          <p:grpSpPr bwMode="auto">
            <a:xfrm>
              <a:off x="3239" y="1510"/>
              <a:ext cx="121" cy="115"/>
              <a:chOff x="4463" y="1666"/>
              <a:chExt cx="121" cy="115"/>
            </a:xfrm>
          </p:grpSpPr>
          <p:grpSp>
            <p:nvGrpSpPr>
              <p:cNvPr id="16462" name="Group 78">
                <a:extLst>
                  <a:ext uri="{FF2B5EF4-FFF2-40B4-BE49-F238E27FC236}">
                    <a16:creationId xmlns:a16="http://schemas.microsoft.com/office/drawing/2014/main" id="{DE1DC131-2E05-FB46-C3F6-E47500444ED6}"/>
                  </a:ext>
                </a:extLst>
              </p:cNvPr>
              <p:cNvGrpSpPr>
                <a:grpSpLocks/>
              </p:cNvGrpSpPr>
              <p:nvPr/>
            </p:nvGrpSpPr>
            <p:grpSpPr bwMode="auto">
              <a:xfrm>
                <a:off x="4463" y="1666"/>
                <a:ext cx="121" cy="115"/>
                <a:chOff x="4307" y="1526"/>
                <a:chExt cx="121" cy="115"/>
              </a:xfrm>
            </p:grpSpPr>
            <p:sp>
              <p:nvSpPr>
                <p:cNvPr id="16463" name="Oval 79">
                  <a:extLst>
                    <a:ext uri="{FF2B5EF4-FFF2-40B4-BE49-F238E27FC236}">
                      <a16:creationId xmlns:a16="http://schemas.microsoft.com/office/drawing/2014/main" id="{A403F6E9-40DE-06DD-931F-7E4B99B343AB}"/>
                    </a:ext>
                  </a:extLst>
                </p:cNvPr>
                <p:cNvSpPr>
                  <a:spLocks noChangeAspect="1" noChangeArrowheads="1"/>
                </p:cNvSpPr>
                <p:nvPr/>
              </p:nvSpPr>
              <p:spPr bwMode="auto">
                <a:xfrm flipH="1">
                  <a:off x="4307"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64" name="Oval 80">
                  <a:extLst>
                    <a:ext uri="{FF2B5EF4-FFF2-40B4-BE49-F238E27FC236}">
                      <a16:creationId xmlns:a16="http://schemas.microsoft.com/office/drawing/2014/main" id="{FF22D9AD-8702-BCE3-680D-7464F7196393}"/>
                    </a:ext>
                  </a:extLst>
                </p:cNvPr>
                <p:cNvSpPr>
                  <a:spLocks noChangeAspect="1" noChangeArrowheads="1"/>
                </p:cNvSpPr>
                <p:nvPr/>
              </p:nvSpPr>
              <p:spPr bwMode="auto">
                <a:xfrm flipH="1">
                  <a:off x="4342" y="158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65" name="Oval 81">
                  <a:extLst>
                    <a:ext uri="{FF2B5EF4-FFF2-40B4-BE49-F238E27FC236}">
                      <a16:creationId xmlns:a16="http://schemas.microsoft.com/office/drawing/2014/main" id="{A0081940-75E7-1C58-6F0A-3880733BD92D}"/>
                    </a:ext>
                  </a:extLst>
                </p:cNvPr>
                <p:cNvSpPr>
                  <a:spLocks noChangeAspect="1" noChangeArrowheads="1"/>
                </p:cNvSpPr>
                <p:nvPr/>
              </p:nvSpPr>
              <p:spPr bwMode="auto">
                <a:xfrm flipH="1">
                  <a:off x="4374"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66" name="Oval 82">
                  <a:extLst>
                    <a:ext uri="{FF2B5EF4-FFF2-40B4-BE49-F238E27FC236}">
                      <a16:creationId xmlns:a16="http://schemas.microsoft.com/office/drawing/2014/main" id="{2958457E-43F2-FC5A-EF32-408B5E8C13F9}"/>
                    </a:ext>
                  </a:extLst>
                </p:cNvPr>
                <p:cNvSpPr>
                  <a:spLocks noChangeAspect="1" noChangeArrowheads="1"/>
                </p:cNvSpPr>
                <p:nvPr/>
              </p:nvSpPr>
              <p:spPr bwMode="auto">
                <a:xfrm flipH="1">
                  <a:off x="4341" y="1526"/>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sp>
            <p:nvSpPr>
              <p:cNvPr id="16467" name="Oval 83">
                <a:extLst>
                  <a:ext uri="{FF2B5EF4-FFF2-40B4-BE49-F238E27FC236}">
                    <a16:creationId xmlns:a16="http://schemas.microsoft.com/office/drawing/2014/main" id="{433BDE4F-453F-A194-CB4E-2A258132935C}"/>
                  </a:ext>
                </a:extLst>
              </p:cNvPr>
              <p:cNvSpPr>
                <a:spLocks noChangeAspect="1" noChangeArrowheads="1"/>
              </p:cNvSpPr>
              <p:nvPr/>
            </p:nvSpPr>
            <p:spPr bwMode="auto">
              <a:xfrm flipH="1">
                <a:off x="4491" y="1694"/>
                <a:ext cx="68" cy="66"/>
              </a:xfrm>
              <a:prstGeom prst="ellipse">
                <a:avLst/>
              </a:prstGeom>
              <a:solidFill>
                <a:srgbClr val="FFFFFF"/>
              </a:soli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grpSp>
          <p:nvGrpSpPr>
            <p:cNvPr id="16468" name="Group 84">
              <a:extLst>
                <a:ext uri="{FF2B5EF4-FFF2-40B4-BE49-F238E27FC236}">
                  <a16:creationId xmlns:a16="http://schemas.microsoft.com/office/drawing/2014/main" id="{5F6B66E7-0B3C-1A31-3267-EE949051AF7D}"/>
                </a:ext>
              </a:extLst>
            </p:cNvPr>
            <p:cNvGrpSpPr>
              <a:grpSpLocks/>
            </p:cNvGrpSpPr>
            <p:nvPr/>
          </p:nvGrpSpPr>
          <p:grpSpPr bwMode="auto">
            <a:xfrm>
              <a:off x="5144" y="1114"/>
              <a:ext cx="121" cy="115"/>
              <a:chOff x="4463" y="1666"/>
              <a:chExt cx="121" cy="115"/>
            </a:xfrm>
          </p:grpSpPr>
          <p:grpSp>
            <p:nvGrpSpPr>
              <p:cNvPr id="16469" name="Group 85">
                <a:extLst>
                  <a:ext uri="{FF2B5EF4-FFF2-40B4-BE49-F238E27FC236}">
                    <a16:creationId xmlns:a16="http://schemas.microsoft.com/office/drawing/2014/main" id="{49088CF8-1053-130A-DBED-40F59A6E292A}"/>
                  </a:ext>
                </a:extLst>
              </p:cNvPr>
              <p:cNvGrpSpPr>
                <a:grpSpLocks/>
              </p:cNvGrpSpPr>
              <p:nvPr/>
            </p:nvGrpSpPr>
            <p:grpSpPr bwMode="auto">
              <a:xfrm>
                <a:off x="4463" y="1666"/>
                <a:ext cx="121" cy="115"/>
                <a:chOff x="4307" y="1526"/>
                <a:chExt cx="121" cy="115"/>
              </a:xfrm>
            </p:grpSpPr>
            <p:sp>
              <p:nvSpPr>
                <p:cNvPr id="16470" name="Oval 86">
                  <a:extLst>
                    <a:ext uri="{FF2B5EF4-FFF2-40B4-BE49-F238E27FC236}">
                      <a16:creationId xmlns:a16="http://schemas.microsoft.com/office/drawing/2014/main" id="{69008AD7-301E-789C-FC45-CC1CACC1973F}"/>
                    </a:ext>
                  </a:extLst>
                </p:cNvPr>
                <p:cNvSpPr>
                  <a:spLocks noChangeAspect="1" noChangeArrowheads="1"/>
                </p:cNvSpPr>
                <p:nvPr/>
              </p:nvSpPr>
              <p:spPr bwMode="auto">
                <a:xfrm flipH="1">
                  <a:off x="4307"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71" name="Oval 87">
                  <a:extLst>
                    <a:ext uri="{FF2B5EF4-FFF2-40B4-BE49-F238E27FC236}">
                      <a16:creationId xmlns:a16="http://schemas.microsoft.com/office/drawing/2014/main" id="{A722921B-8619-2E2F-FBD3-1A10D765AD5D}"/>
                    </a:ext>
                  </a:extLst>
                </p:cNvPr>
                <p:cNvSpPr>
                  <a:spLocks noChangeAspect="1" noChangeArrowheads="1"/>
                </p:cNvSpPr>
                <p:nvPr/>
              </p:nvSpPr>
              <p:spPr bwMode="auto">
                <a:xfrm flipH="1">
                  <a:off x="4342" y="158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72" name="Oval 88">
                  <a:extLst>
                    <a:ext uri="{FF2B5EF4-FFF2-40B4-BE49-F238E27FC236}">
                      <a16:creationId xmlns:a16="http://schemas.microsoft.com/office/drawing/2014/main" id="{2AF9B292-D3A2-7797-1A9C-2B474721BF89}"/>
                    </a:ext>
                  </a:extLst>
                </p:cNvPr>
                <p:cNvSpPr>
                  <a:spLocks noChangeAspect="1" noChangeArrowheads="1"/>
                </p:cNvSpPr>
                <p:nvPr/>
              </p:nvSpPr>
              <p:spPr bwMode="auto">
                <a:xfrm flipH="1">
                  <a:off x="4374"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73" name="Oval 89">
                  <a:extLst>
                    <a:ext uri="{FF2B5EF4-FFF2-40B4-BE49-F238E27FC236}">
                      <a16:creationId xmlns:a16="http://schemas.microsoft.com/office/drawing/2014/main" id="{B9B458FF-7CB3-7A86-56C1-6D96B2EE1DEA}"/>
                    </a:ext>
                  </a:extLst>
                </p:cNvPr>
                <p:cNvSpPr>
                  <a:spLocks noChangeAspect="1" noChangeArrowheads="1"/>
                </p:cNvSpPr>
                <p:nvPr/>
              </p:nvSpPr>
              <p:spPr bwMode="auto">
                <a:xfrm flipH="1">
                  <a:off x="4341" y="1526"/>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sp>
            <p:nvSpPr>
              <p:cNvPr id="16474" name="Oval 90">
                <a:extLst>
                  <a:ext uri="{FF2B5EF4-FFF2-40B4-BE49-F238E27FC236}">
                    <a16:creationId xmlns:a16="http://schemas.microsoft.com/office/drawing/2014/main" id="{85BB08AA-47C9-8147-069D-062CA6939F79}"/>
                  </a:ext>
                </a:extLst>
              </p:cNvPr>
              <p:cNvSpPr>
                <a:spLocks noChangeAspect="1" noChangeArrowheads="1"/>
              </p:cNvSpPr>
              <p:nvPr/>
            </p:nvSpPr>
            <p:spPr bwMode="auto">
              <a:xfrm flipH="1">
                <a:off x="4491" y="1694"/>
                <a:ext cx="68" cy="66"/>
              </a:xfrm>
              <a:prstGeom prst="ellipse">
                <a:avLst/>
              </a:prstGeom>
              <a:solidFill>
                <a:srgbClr val="FFFFFF"/>
              </a:soli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grpSp>
          <p:nvGrpSpPr>
            <p:cNvPr id="16475" name="Group 91">
              <a:extLst>
                <a:ext uri="{FF2B5EF4-FFF2-40B4-BE49-F238E27FC236}">
                  <a16:creationId xmlns:a16="http://schemas.microsoft.com/office/drawing/2014/main" id="{466CE64F-AF66-E584-AD1D-B25886C60597}"/>
                </a:ext>
              </a:extLst>
            </p:cNvPr>
            <p:cNvGrpSpPr>
              <a:grpSpLocks/>
            </p:cNvGrpSpPr>
            <p:nvPr/>
          </p:nvGrpSpPr>
          <p:grpSpPr bwMode="auto">
            <a:xfrm>
              <a:off x="4481" y="1093"/>
              <a:ext cx="121" cy="115"/>
              <a:chOff x="4463" y="1666"/>
              <a:chExt cx="121" cy="115"/>
            </a:xfrm>
          </p:grpSpPr>
          <p:grpSp>
            <p:nvGrpSpPr>
              <p:cNvPr id="16476" name="Group 92">
                <a:extLst>
                  <a:ext uri="{FF2B5EF4-FFF2-40B4-BE49-F238E27FC236}">
                    <a16:creationId xmlns:a16="http://schemas.microsoft.com/office/drawing/2014/main" id="{E818E952-6407-DA55-92CC-A5A7A9E7A32E}"/>
                  </a:ext>
                </a:extLst>
              </p:cNvPr>
              <p:cNvGrpSpPr>
                <a:grpSpLocks/>
              </p:cNvGrpSpPr>
              <p:nvPr/>
            </p:nvGrpSpPr>
            <p:grpSpPr bwMode="auto">
              <a:xfrm>
                <a:off x="4463" y="1666"/>
                <a:ext cx="121" cy="115"/>
                <a:chOff x="4307" y="1526"/>
                <a:chExt cx="121" cy="115"/>
              </a:xfrm>
            </p:grpSpPr>
            <p:sp>
              <p:nvSpPr>
                <p:cNvPr id="16477" name="Oval 93">
                  <a:extLst>
                    <a:ext uri="{FF2B5EF4-FFF2-40B4-BE49-F238E27FC236}">
                      <a16:creationId xmlns:a16="http://schemas.microsoft.com/office/drawing/2014/main" id="{29B803B9-9579-6D32-309D-0C1D0220BCC2}"/>
                    </a:ext>
                  </a:extLst>
                </p:cNvPr>
                <p:cNvSpPr>
                  <a:spLocks noChangeAspect="1" noChangeArrowheads="1"/>
                </p:cNvSpPr>
                <p:nvPr/>
              </p:nvSpPr>
              <p:spPr bwMode="auto">
                <a:xfrm flipH="1">
                  <a:off x="4307"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78" name="Oval 94">
                  <a:extLst>
                    <a:ext uri="{FF2B5EF4-FFF2-40B4-BE49-F238E27FC236}">
                      <a16:creationId xmlns:a16="http://schemas.microsoft.com/office/drawing/2014/main" id="{338D85C8-827E-83A0-3ACA-D1E94D97D73C}"/>
                    </a:ext>
                  </a:extLst>
                </p:cNvPr>
                <p:cNvSpPr>
                  <a:spLocks noChangeAspect="1" noChangeArrowheads="1"/>
                </p:cNvSpPr>
                <p:nvPr/>
              </p:nvSpPr>
              <p:spPr bwMode="auto">
                <a:xfrm flipH="1">
                  <a:off x="4342" y="158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79" name="Oval 95">
                  <a:extLst>
                    <a:ext uri="{FF2B5EF4-FFF2-40B4-BE49-F238E27FC236}">
                      <a16:creationId xmlns:a16="http://schemas.microsoft.com/office/drawing/2014/main" id="{190B7088-349F-8B6E-5AC9-967CA91E9A0E}"/>
                    </a:ext>
                  </a:extLst>
                </p:cNvPr>
                <p:cNvSpPr>
                  <a:spLocks noChangeAspect="1" noChangeArrowheads="1"/>
                </p:cNvSpPr>
                <p:nvPr/>
              </p:nvSpPr>
              <p:spPr bwMode="auto">
                <a:xfrm flipH="1">
                  <a:off x="4374" y="1559"/>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
              <p:nvSpPr>
                <p:cNvPr id="16480" name="Oval 96">
                  <a:extLst>
                    <a:ext uri="{FF2B5EF4-FFF2-40B4-BE49-F238E27FC236}">
                      <a16:creationId xmlns:a16="http://schemas.microsoft.com/office/drawing/2014/main" id="{4117EBCD-A0A2-C617-43A7-35DB94ABA2E2}"/>
                    </a:ext>
                  </a:extLst>
                </p:cNvPr>
                <p:cNvSpPr>
                  <a:spLocks noChangeAspect="1" noChangeArrowheads="1"/>
                </p:cNvSpPr>
                <p:nvPr/>
              </p:nvSpPr>
              <p:spPr bwMode="auto">
                <a:xfrm flipH="1">
                  <a:off x="4341" y="1526"/>
                  <a:ext cx="54" cy="52"/>
                </a:xfrm>
                <a:prstGeom prst="ellipse">
                  <a:avLst/>
                </a:prstGeom>
                <a:solidFill>
                  <a:srgbClr val="FFFF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sp>
            <p:nvSpPr>
              <p:cNvPr id="16481" name="Oval 97">
                <a:extLst>
                  <a:ext uri="{FF2B5EF4-FFF2-40B4-BE49-F238E27FC236}">
                    <a16:creationId xmlns:a16="http://schemas.microsoft.com/office/drawing/2014/main" id="{F54DC992-81FB-C63F-62D5-1529E3265C1D}"/>
                  </a:ext>
                </a:extLst>
              </p:cNvPr>
              <p:cNvSpPr>
                <a:spLocks noChangeAspect="1" noChangeArrowheads="1"/>
              </p:cNvSpPr>
              <p:nvPr/>
            </p:nvSpPr>
            <p:spPr bwMode="auto">
              <a:xfrm flipH="1">
                <a:off x="4491" y="1694"/>
                <a:ext cx="68" cy="66"/>
              </a:xfrm>
              <a:prstGeom prst="ellipse">
                <a:avLst/>
              </a:prstGeom>
              <a:solidFill>
                <a:srgbClr val="FFFFFF"/>
              </a:soli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grpSp>
        <p:grpSp>
          <p:nvGrpSpPr>
            <p:cNvPr id="16607" name="Group 223">
              <a:extLst>
                <a:ext uri="{FF2B5EF4-FFF2-40B4-BE49-F238E27FC236}">
                  <a16:creationId xmlns:a16="http://schemas.microsoft.com/office/drawing/2014/main" id="{5FD659EC-75A5-2E1C-6A34-227C1A337FA0}"/>
                </a:ext>
              </a:extLst>
            </p:cNvPr>
            <p:cNvGrpSpPr>
              <a:grpSpLocks/>
            </p:cNvGrpSpPr>
            <p:nvPr/>
          </p:nvGrpSpPr>
          <p:grpSpPr bwMode="auto">
            <a:xfrm>
              <a:off x="3803" y="1719"/>
              <a:ext cx="127" cy="331"/>
              <a:chOff x="2534" y="2613"/>
              <a:chExt cx="140" cy="339"/>
            </a:xfrm>
          </p:grpSpPr>
          <p:sp>
            <p:nvSpPr>
              <p:cNvPr id="16608" name="Line 224">
                <a:extLst>
                  <a:ext uri="{FF2B5EF4-FFF2-40B4-BE49-F238E27FC236}">
                    <a16:creationId xmlns:a16="http://schemas.microsoft.com/office/drawing/2014/main" id="{F73BBFDB-ED95-0096-54F3-7CB4F3B2B8A5}"/>
                  </a:ext>
                </a:extLst>
              </p:cNvPr>
              <p:cNvSpPr>
                <a:spLocks noChangeShapeType="1"/>
              </p:cNvSpPr>
              <p:nvPr/>
            </p:nvSpPr>
            <p:spPr bwMode="auto">
              <a:xfrm>
                <a:off x="2604" y="2613"/>
                <a:ext cx="0" cy="339"/>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sz="7200"/>
              </a:p>
            </p:txBody>
          </p:sp>
          <p:grpSp>
            <p:nvGrpSpPr>
              <p:cNvPr id="16609" name="Group 225">
                <a:extLst>
                  <a:ext uri="{FF2B5EF4-FFF2-40B4-BE49-F238E27FC236}">
                    <a16:creationId xmlns:a16="http://schemas.microsoft.com/office/drawing/2014/main" id="{03D086F1-8D1C-4287-A4AF-B6FD624FEE5C}"/>
                  </a:ext>
                </a:extLst>
              </p:cNvPr>
              <p:cNvGrpSpPr>
                <a:grpSpLocks/>
              </p:cNvGrpSpPr>
              <p:nvPr/>
            </p:nvGrpSpPr>
            <p:grpSpPr bwMode="auto">
              <a:xfrm rot="-5400000">
                <a:off x="2563" y="2674"/>
                <a:ext cx="81" cy="140"/>
                <a:chOff x="768" y="2786"/>
                <a:chExt cx="81" cy="140"/>
              </a:xfrm>
            </p:grpSpPr>
            <p:sp>
              <p:nvSpPr>
                <p:cNvPr id="16610" name="AutoShape 226">
                  <a:extLst>
                    <a:ext uri="{FF2B5EF4-FFF2-40B4-BE49-F238E27FC236}">
                      <a16:creationId xmlns:a16="http://schemas.microsoft.com/office/drawing/2014/main" id="{075C4081-23AF-D5AD-45E6-F272DEDB1A8B}"/>
                    </a:ext>
                  </a:extLst>
                </p:cNvPr>
                <p:cNvSpPr>
                  <a:spLocks noChangeArrowheads="1"/>
                </p:cNvSpPr>
                <p:nvPr/>
              </p:nvSpPr>
              <p:spPr bwMode="auto">
                <a:xfrm>
                  <a:off x="768" y="2857"/>
                  <a:ext cx="81" cy="69"/>
                </a:xfrm>
                <a:prstGeom prst="triangle">
                  <a:avLst>
                    <a:gd name="adj" fmla="val 50000"/>
                  </a:avLst>
                </a:prstGeom>
                <a:solidFill>
                  <a:schemeClr val="tx1"/>
                </a:solidFill>
                <a:ln w="9525">
                  <a:solidFill>
                    <a:schemeClr val="bg2"/>
                  </a:solidFill>
                  <a:miter lim="800000"/>
                  <a:headEnd/>
                  <a:tailEnd/>
                </a:ln>
              </p:spPr>
              <p:txBody>
                <a:bodyPr/>
                <a:lstStyle/>
                <a:p>
                  <a:endParaRPr lang="en-US" sz="7200"/>
                </a:p>
              </p:txBody>
            </p:sp>
            <p:sp>
              <p:nvSpPr>
                <p:cNvPr id="16611" name="AutoShape 227">
                  <a:extLst>
                    <a:ext uri="{FF2B5EF4-FFF2-40B4-BE49-F238E27FC236}">
                      <a16:creationId xmlns:a16="http://schemas.microsoft.com/office/drawing/2014/main" id="{8F68BC03-A434-31A6-7C8A-BAB2E47B29F9}"/>
                    </a:ext>
                  </a:extLst>
                </p:cNvPr>
                <p:cNvSpPr>
                  <a:spLocks noChangeArrowheads="1"/>
                </p:cNvSpPr>
                <p:nvPr/>
              </p:nvSpPr>
              <p:spPr bwMode="auto">
                <a:xfrm flipV="1">
                  <a:off x="768" y="2786"/>
                  <a:ext cx="80" cy="69"/>
                </a:xfrm>
                <a:prstGeom prst="triangle">
                  <a:avLst>
                    <a:gd name="adj" fmla="val 50000"/>
                  </a:avLst>
                </a:prstGeom>
                <a:solidFill>
                  <a:schemeClr val="tx1"/>
                </a:solidFill>
                <a:ln w="9525">
                  <a:solidFill>
                    <a:schemeClr val="bg2"/>
                  </a:solidFill>
                  <a:miter lim="800000"/>
                  <a:headEnd/>
                  <a:tailEnd/>
                </a:ln>
              </p:spPr>
              <p:txBody>
                <a:bodyPr/>
                <a:lstStyle/>
                <a:p>
                  <a:endParaRPr lang="en-US" sz="7200"/>
                </a:p>
              </p:txBody>
            </p:sp>
          </p:grpSp>
        </p:grpSp>
        <p:grpSp>
          <p:nvGrpSpPr>
            <p:cNvPr id="16612" name="Group 228">
              <a:extLst>
                <a:ext uri="{FF2B5EF4-FFF2-40B4-BE49-F238E27FC236}">
                  <a16:creationId xmlns:a16="http://schemas.microsoft.com/office/drawing/2014/main" id="{F93ABCC5-53AE-C49A-6994-14BE5108E0AA}"/>
                </a:ext>
              </a:extLst>
            </p:cNvPr>
            <p:cNvGrpSpPr>
              <a:grpSpLocks/>
            </p:cNvGrpSpPr>
            <p:nvPr/>
          </p:nvGrpSpPr>
          <p:grpSpPr bwMode="auto">
            <a:xfrm>
              <a:off x="4475" y="1728"/>
              <a:ext cx="127" cy="331"/>
              <a:chOff x="2534" y="2613"/>
              <a:chExt cx="140" cy="339"/>
            </a:xfrm>
          </p:grpSpPr>
          <p:sp>
            <p:nvSpPr>
              <p:cNvPr id="16613" name="Line 229">
                <a:extLst>
                  <a:ext uri="{FF2B5EF4-FFF2-40B4-BE49-F238E27FC236}">
                    <a16:creationId xmlns:a16="http://schemas.microsoft.com/office/drawing/2014/main" id="{122085DA-6A52-A4E6-8274-5ED0E51619B6}"/>
                  </a:ext>
                </a:extLst>
              </p:cNvPr>
              <p:cNvSpPr>
                <a:spLocks noChangeShapeType="1"/>
              </p:cNvSpPr>
              <p:nvPr/>
            </p:nvSpPr>
            <p:spPr bwMode="auto">
              <a:xfrm>
                <a:off x="2604" y="2613"/>
                <a:ext cx="0" cy="339"/>
              </a:xfrm>
              <a:prstGeom prst="line">
                <a:avLst/>
              </a:prstGeom>
              <a:noFill/>
              <a:ln w="254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sz="7200"/>
              </a:p>
            </p:txBody>
          </p:sp>
          <p:grpSp>
            <p:nvGrpSpPr>
              <p:cNvPr id="16614" name="Group 230">
                <a:extLst>
                  <a:ext uri="{FF2B5EF4-FFF2-40B4-BE49-F238E27FC236}">
                    <a16:creationId xmlns:a16="http://schemas.microsoft.com/office/drawing/2014/main" id="{44698EA4-19F8-99EA-3A4B-9FC2805EA784}"/>
                  </a:ext>
                </a:extLst>
              </p:cNvPr>
              <p:cNvGrpSpPr>
                <a:grpSpLocks/>
              </p:cNvGrpSpPr>
              <p:nvPr/>
            </p:nvGrpSpPr>
            <p:grpSpPr bwMode="auto">
              <a:xfrm rot="-5400000">
                <a:off x="2563" y="2674"/>
                <a:ext cx="81" cy="140"/>
                <a:chOff x="768" y="2786"/>
                <a:chExt cx="81" cy="140"/>
              </a:xfrm>
            </p:grpSpPr>
            <p:sp>
              <p:nvSpPr>
                <p:cNvPr id="16615" name="AutoShape 231">
                  <a:extLst>
                    <a:ext uri="{FF2B5EF4-FFF2-40B4-BE49-F238E27FC236}">
                      <a16:creationId xmlns:a16="http://schemas.microsoft.com/office/drawing/2014/main" id="{D832DAC9-AAC0-F4A8-3A53-DFABFAE2CA72}"/>
                    </a:ext>
                  </a:extLst>
                </p:cNvPr>
                <p:cNvSpPr>
                  <a:spLocks noChangeArrowheads="1"/>
                </p:cNvSpPr>
                <p:nvPr/>
              </p:nvSpPr>
              <p:spPr bwMode="auto">
                <a:xfrm>
                  <a:off x="768" y="2857"/>
                  <a:ext cx="81" cy="69"/>
                </a:xfrm>
                <a:prstGeom prst="triangle">
                  <a:avLst>
                    <a:gd name="adj" fmla="val 50000"/>
                  </a:avLst>
                </a:prstGeom>
                <a:solidFill>
                  <a:schemeClr val="tx1"/>
                </a:solidFill>
                <a:ln w="9525">
                  <a:solidFill>
                    <a:schemeClr val="bg2"/>
                  </a:solidFill>
                  <a:miter lim="800000"/>
                  <a:headEnd/>
                  <a:tailEnd/>
                </a:ln>
              </p:spPr>
              <p:txBody>
                <a:bodyPr/>
                <a:lstStyle/>
                <a:p>
                  <a:endParaRPr lang="en-US" sz="7200"/>
                </a:p>
              </p:txBody>
            </p:sp>
            <p:sp>
              <p:nvSpPr>
                <p:cNvPr id="16616" name="AutoShape 232">
                  <a:extLst>
                    <a:ext uri="{FF2B5EF4-FFF2-40B4-BE49-F238E27FC236}">
                      <a16:creationId xmlns:a16="http://schemas.microsoft.com/office/drawing/2014/main" id="{6FE1BBB4-00A9-CD3D-2C2A-C8C90A1DFEE6}"/>
                    </a:ext>
                  </a:extLst>
                </p:cNvPr>
                <p:cNvSpPr>
                  <a:spLocks noChangeArrowheads="1"/>
                </p:cNvSpPr>
                <p:nvPr/>
              </p:nvSpPr>
              <p:spPr bwMode="auto">
                <a:xfrm flipV="1">
                  <a:off x="768" y="2786"/>
                  <a:ext cx="80" cy="69"/>
                </a:xfrm>
                <a:prstGeom prst="triangle">
                  <a:avLst>
                    <a:gd name="adj" fmla="val 50000"/>
                  </a:avLst>
                </a:prstGeom>
                <a:solidFill>
                  <a:schemeClr val="tx1"/>
                </a:solidFill>
                <a:ln w="9525">
                  <a:solidFill>
                    <a:schemeClr val="bg2"/>
                  </a:solidFill>
                  <a:miter lim="800000"/>
                  <a:headEnd/>
                  <a:tailEnd/>
                </a:ln>
              </p:spPr>
              <p:txBody>
                <a:bodyPr/>
                <a:lstStyle/>
                <a:p>
                  <a:endParaRPr lang="en-US" sz="7200"/>
                </a:p>
              </p:txBody>
            </p:sp>
          </p:grpSp>
        </p:grpSp>
      </p:grpSp>
      <p:sp>
        <p:nvSpPr>
          <p:cNvPr id="16618" name="Freeform 234">
            <a:extLst>
              <a:ext uri="{FF2B5EF4-FFF2-40B4-BE49-F238E27FC236}">
                <a16:creationId xmlns:a16="http://schemas.microsoft.com/office/drawing/2014/main" id="{880710BA-D28E-89F9-7B7B-71126379FD5E}"/>
              </a:ext>
            </a:extLst>
          </p:cNvPr>
          <p:cNvSpPr>
            <a:spLocks/>
          </p:cNvSpPr>
          <p:nvPr/>
        </p:nvSpPr>
        <p:spPr bwMode="auto">
          <a:xfrm>
            <a:off x="9096375" y="4095750"/>
            <a:ext cx="1054100" cy="2352676"/>
          </a:xfrm>
          <a:custGeom>
            <a:avLst/>
            <a:gdLst>
              <a:gd name="T0" fmla="*/ 26 w 314"/>
              <a:gd name="T1" fmla="*/ 714 h 714"/>
              <a:gd name="T2" fmla="*/ 80 w 314"/>
              <a:gd name="T3" fmla="*/ 684 h 714"/>
              <a:gd name="T4" fmla="*/ 14 w 314"/>
              <a:gd name="T5" fmla="*/ 498 h 714"/>
              <a:gd name="T6" fmla="*/ 38 w 314"/>
              <a:gd name="T7" fmla="*/ 378 h 714"/>
              <a:gd name="T8" fmla="*/ 110 w 314"/>
              <a:gd name="T9" fmla="*/ 336 h 714"/>
              <a:gd name="T10" fmla="*/ 122 w 314"/>
              <a:gd name="T11" fmla="*/ 210 h 714"/>
              <a:gd name="T12" fmla="*/ 170 w 314"/>
              <a:gd name="T13" fmla="*/ 168 h 714"/>
              <a:gd name="T14" fmla="*/ 254 w 314"/>
              <a:gd name="T15" fmla="*/ 60 h 714"/>
              <a:gd name="T16" fmla="*/ 314 w 314"/>
              <a:gd name="T17"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714">
                <a:moveTo>
                  <a:pt x="26" y="714"/>
                </a:moveTo>
                <a:cubicBezTo>
                  <a:pt x="70" y="699"/>
                  <a:pt x="53" y="711"/>
                  <a:pt x="80" y="684"/>
                </a:cubicBezTo>
                <a:cubicBezTo>
                  <a:pt x="75" y="584"/>
                  <a:pt x="91" y="549"/>
                  <a:pt x="14" y="498"/>
                </a:cubicBezTo>
                <a:cubicBezTo>
                  <a:pt x="0" y="456"/>
                  <a:pt x="0" y="403"/>
                  <a:pt x="38" y="378"/>
                </a:cubicBezTo>
                <a:cubicBezTo>
                  <a:pt x="63" y="340"/>
                  <a:pt x="85" y="374"/>
                  <a:pt x="110" y="336"/>
                </a:cubicBezTo>
                <a:cubicBezTo>
                  <a:pt x="113" y="294"/>
                  <a:pt x="107" y="250"/>
                  <a:pt x="122" y="210"/>
                </a:cubicBezTo>
                <a:cubicBezTo>
                  <a:pt x="129" y="190"/>
                  <a:pt x="170" y="168"/>
                  <a:pt x="170" y="168"/>
                </a:cubicBezTo>
                <a:cubicBezTo>
                  <a:pt x="195" y="130"/>
                  <a:pt x="228" y="98"/>
                  <a:pt x="254" y="60"/>
                </a:cubicBezTo>
                <a:cubicBezTo>
                  <a:pt x="275" y="29"/>
                  <a:pt x="272" y="0"/>
                  <a:pt x="314" y="0"/>
                </a:cubicBezTo>
              </a:path>
            </a:pathLst>
          </a:custGeom>
          <a:noFill/>
          <a:ln w="25400">
            <a:solidFill>
              <a:srgbClr val="00CC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7200"/>
          </a:p>
        </p:txBody>
      </p:sp>
      <p:sp>
        <p:nvSpPr>
          <p:cNvPr id="138" name="Title 1">
            <a:extLst>
              <a:ext uri="{FF2B5EF4-FFF2-40B4-BE49-F238E27FC236}">
                <a16:creationId xmlns:a16="http://schemas.microsoft.com/office/drawing/2014/main" id="{1604ED96-0051-70A1-4B3B-B5385A3EE489}"/>
              </a:ext>
            </a:extLst>
          </p:cNvPr>
          <p:cNvSpPr>
            <a:spLocks noGrp="1"/>
          </p:cNvSpPr>
          <p:nvPr>
            <p:ph type="title"/>
          </p:nvPr>
        </p:nvSpPr>
        <p:spPr>
          <a:xfrm>
            <a:off x="3878095" y="160336"/>
            <a:ext cx="10093659" cy="2286000"/>
          </a:xfrm>
        </p:spPr>
        <p:txBody>
          <a:bodyPr/>
          <a:lstStyle/>
          <a:p>
            <a:r>
              <a:rPr lang="en-US" b="1" dirty="0">
                <a:solidFill>
                  <a:schemeClr val="tx2"/>
                </a:solidFill>
                <a:latin typeface="Playfair Display SC" panose="00000500000000000000" pitchFamily="2" charset="0"/>
              </a:rPr>
              <a:t>Conceptual Overview</a:t>
            </a:r>
          </a:p>
        </p:txBody>
      </p:sp>
      <p:sp>
        <p:nvSpPr>
          <p:cNvPr id="16504" name="AutoShape 120">
            <a:extLst>
              <a:ext uri="{FF2B5EF4-FFF2-40B4-BE49-F238E27FC236}">
                <a16:creationId xmlns:a16="http://schemas.microsoft.com/office/drawing/2014/main" id="{7B98C873-7AB0-B641-203A-06C5E8EEA6F3}"/>
              </a:ext>
            </a:extLst>
          </p:cNvPr>
          <p:cNvSpPr>
            <a:spLocks noChangeArrowheads="1"/>
          </p:cNvSpPr>
          <p:nvPr/>
        </p:nvSpPr>
        <p:spPr bwMode="auto">
          <a:xfrm>
            <a:off x="16484601" y="7594600"/>
            <a:ext cx="990600" cy="1374776"/>
          </a:xfrm>
          <a:prstGeom prst="upArrow">
            <a:avLst>
              <a:gd name="adj1" fmla="val 50000"/>
              <a:gd name="adj2" fmla="val 34696"/>
            </a:avLst>
          </a:prstGeom>
          <a:solidFill>
            <a:srgbClr val="FFFF99"/>
          </a:solidFill>
          <a:ln w="158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500"/>
                                        </p:tgtEl>
                                        <p:attrNameLst>
                                          <p:attrName>style.visibility</p:attrName>
                                        </p:attrNameLst>
                                      </p:cBhvr>
                                      <p:to>
                                        <p:strVal val="visible"/>
                                      </p:to>
                                    </p:set>
                                    <p:animEffect transition="in" filter="blinds(horizontal)">
                                      <p:cBhvr>
                                        <p:cTn id="7" dur="500"/>
                                        <p:tgtEl>
                                          <p:spTgt spid="16500"/>
                                        </p:tgtEl>
                                      </p:cBhvr>
                                    </p:animEffect>
                                  </p:childTnLst>
                                </p:cTn>
                              </p:par>
                              <p:par>
                                <p:cTn id="8" presetID="3" presetClass="entr" presetSubtype="10" fill="hold" nodeType="withEffect">
                                  <p:stCondLst>
                                    <p:cond delay="0"/>
                                  </p:stCondLst>
                                  <p:childTnLst>
                                    <p:set>
                                      <p:cBhvr>
                                        <p:cTn id="9" dur="1" fill="hold">
                                          <p:stCondLst>
                                            <p:cond delay="0"/>
                                          </p:stCondLst>
                                        </p:cTn>
                                        <p:tgtEl>
                                          <p:spTgt spid="16502"/>
                                        </p:tgtEl>
                                        <p:attrNameLst>
                                          <p:attrName>style.visibility</p:attrName>
                                        </p:attrNameLst>
                                      </p:cBhvr>
                                      <p:to>
                                        <p:strVal val="visible"/>
                                      </p:to>
                                    </p:set>
                                    <p:animEffect transition="in" filter="blinds(horizontal)">
                                      <p:cBhvr>
                                        <p:cTn id="10" dur="500"/>
                                        <p:tgtEl>
                                          <p:spTgt spid="1650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6" fill="hold" nodeType="clickEffect">
                                  <p:stCondLst>
                                    <p:cond delay="0"/>
                                  </p:stCondLst>
                                  <p:childTnLst>
                                    <p:set>
                                      <p:cBhvr>
                                        <p:cTn id="14" dur="1" fill="hold">
                                          <p:stCondLst>
                                            <p:cond delay="0"/>
                                          </p:stCondLst>
                                        </p:cTn>
                                        <p:tgtEl>
                                          <p:spTgt spid="16484"/>
                                        </p:tgtEl>
                                        <p:attrNameLst>
                                          <p:attrName>style.visibility</p:attrName>
                                        </p:attrNameLst>
                                      </p:cBhvr>
                                      <p:to>
                                        <p:strVal val="visible"/>
                                      </p:to>
                                    </p:set>
                                    <p:animEffect transition="in" filter="strips(downRight)">
                                      <p:cBhvr>
                                        <p:cTn id="15" dur="500"/>
                                        <p:tgtEl>
                                          <p:spTgt spid="16484"/>
                                        </p:tgtEl>
                                      </p:cBhvr>
                                    </p:animEffect>
                                  </p:childTnLst>
                                </p:cTn>
                              </p:par>
                              <p:par>
                                <p:cTn id="16" presetID="18" presetClass="entr" presetSubtype="6" fill="hold" nodeType="withEffect">
                                  <p:stCondLst>
                                    <p:cond delay="0"/>
                                  </p:stCondLst>
                                  <p:childTnLst>
                                    <p:set>
                                      <p:cBhvr>
                                        <p:cTn id="17" dur="1" fill="hold">
                                          <p:stCondLst>
                                            <p:cond delay="0"/>
                                          </p:stCondLst>
                                        </p:cTn>
                                        <p:tgtEl>
                                          <p:spTgt spid="16485"/>
                                        </p:tgtEl>
                                        <p:attrNameLst>
                                          <p:attrName>style.visibility</p:attrName>
                                        </p:attrNameLst>
                                      </p:cBhvr>
                                      <p:to>
                                        <p:strVal val="visible"/>
                                      </p:to>
                                    </p:set>
                                    <p:animEffect transition="in" filter="strips(downRight)">
                                      <p:cBhvr>
                                        <p:cTn id="18" dur="500"/>
                                        <p:tgtEl>
                                          <p:spTgt spid="16485"/>
                                        </p:tgtEl>
                                      </p:cBhvr>
                                    </p:animEffect>
                                  </p:childTnLst>
                                </p:cTn>
                              </p:par>
                              <p:par>
                                <p:cTn id="19" presetID="3" presetClass="entr" presetSubtype="10" fill="hold" nodeType="withEffect">
                                  <p:stCondLst>
                                    <p:cond delay="0"/>
                                  </p:stCondLst>
                                  <p:childTnLst>
                                    <p:set>
                                      <p:cBhvr>
                                        <p:cTn id="20" dur="1" fill="hold">
                                          <p:stCondLst>
                                            <p:cond delay="0"/>
                                          </p:stCondLst>
                                        </p:cTn>
                                        <p:tgtEl>
                                          <p:spTgt spid="16389"/>
                                        </p:tgtEl>
                                        <p:attrNameLst>
                                          <p:attrName>style.visibility</p:attrName>
                                        </p:attrNameLst>
                                      </p:cBhvr>
                                      <p:to>
                                        <p:strVal val="visible"/>
                                      </p:to>
                                    </p:set>
                                    <p:animEffect transition="in" filter="blinds(horizontal)">
                                      <p:cBhvr>
                                        <p:cTn id="21" dur="500"/>
                                        <p:tgtEl>
                                          <p:spTgt spid="1638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12" fill="hold" nodeType="clickEffect">
                                  <p:stCondLst>
                                    <p:cond delay="0"/>
                                  </p:stCondLst>
                                  <p:childTnLst>
                                    <p:set>
                                      <p:cBhvr>
                                        <p:cTn id="25" dur="1" fill="hold">
                                          <p:stCondLst>
                                            <p:cond delay="0"/>
                                          </p:stCondLst>
                                        </p:cTn>
                                        <p:tgtEl>
                                          <p:spTgt spid="16482"/>
                                        </p:tgtEl>
                                        <p:attrNameLst>
                                          <p:attrName>style.visibility</p:attrName>
                                        </p:attrNameLst>
                                      </p:cBhvr>
                                      <p:to>
                                        <p:strVal val="visible"/>
                                      </p:to>
                                    </p:set>
                                    <p:animEffect transition="in" filter="strips(downLeft)">
                                      <p:cBhvr>
                                        <p:cTn id="26" dur="500"/>
                                        <p:tgtEl>
                                          <p:spTgt spid="16482"/>
                                        </p:tgtEl>
                                      </p:cBhvr>
                                    </p:animEffect>
                                  </p:childTnLst>
                                </p:cTn>
                              </p:par>
                              <p:par>
                                <p:cTn id="27" presetID="18" presetClass="entr" presetSubtype="12" fill="hold" nodeType="withEffect">
                                  <p:stCondLst>
                                    <p:cond delay="0"/>
                                  </p:stCondLst>
                                  <p:childTnLst>
                                    <p:set>
                                      <p:cBhvr>
                                        <p:cTn id="28" dur="1" fill="hold">
                                          <p:stCondLst>
                                            <p:cond delay="0"/>
                                          </p:stCondLst>
                                        </p:cTn>
                                        <p:tgtEl>
                                          <p:spTgt spid="16483"/>
                                        </p:tgtEl>
                                        <p:attrNameLst>
                                          <p:attrName>style.visibility</p:attrName>
                                        </p:attrNameLst>
                                      </p:cBhvr>
                                      <p:to>
                                        <p:strVal val="visible"/>
                                      </p:to>
                                    </p:set>
                                    <p:animEffect transition="in" filter="strips(downLeft)">
                                      <p:cBhvr>
                                        <p:cTn id="29" dur="500"/>
                                        <p:tgtEl>
                                          <p:spTgt spid="16483"/>
                                        </p:tgtEl>
                                      </p:cBhvr>
                                    </p:animEffect>
                                  </p:childTnLst>
                                </p:cTn>
                              </p:par>
                              <p:par>
                                <p:cTn id="30" presetID="3" presetClass="entr" presetSubtype="10" fill="hold" nodeType="withEffect">
                                  <p:stCondLst>
                                    <p:cond delay="0"/>
                                  </p:stCondLst>
                                  <p:childTnLst>
                                    <p:set>
                                      <p:cBhvr>
                                        <p:cTn id="31" dur="1" fill="hold">
                                          <p:stCondLst>
                                            <p:cond delay="0"/>
                                          </p:stCondLst>
                                        </p:cTn>
                                        <p:tgtEl>
                                          <p:spTgt spid="16386"/>
                                        </p:tgtEl>
                                        <p:attrNameLst>
                                          <p:attrName>style.visibility</p:attrName>
                                        </p:attrNameLst>
                                      </p:cBhvr>
                                      <p:to>
                                        <p:strVal val="visible"/>
                                      </p:to>
                                    </p:set>
                                    <p:animEffect transition="in" filter="blinds(horizontal)">
                                      <p:cBhvr>
                                        <p:cTn id="32" dur="500"/>
                                        <p:tgtEl>
                                          <p:spTgt spid="1638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6504"/>
                                        </p:tgtEl>
                                        <p:attrNameLst>
                                          <p:attrName>style.visibility</p:attrName>
                                        </p:attrNameLst>
                                      </p:cBhvr>
                                      <p:to>
                                        <p:strVal val="visible"/>
                                      </p:to>
                                    </p:set>
                                    <p:animEffect transition="in" filter="blinds(horizontal)">
                                      <p:cBhvr>
                                        <p:cTn id="37" dur="500"/>
                                        <p:tgtEl>
                                          <p:spTgt spid="16504"/>
                                        </p:tgtEl>
                                      </p:cBhvr>
                                    </p:animEffect>
                                  </p:childTnLst>
                                </p:cTn>
                              </p:par>
                              <p:par>
                                <p:cTn id="38" presetID="3" presetClass="entr" presetSubtype="10" fill="hold" nodeType="withEffect">
                                  <p:stCondLst>
                                    <p:cond delay="0"/>
                                  </p:stCondLst>
                                  <p:childTnLst>
                                    <p:set>
                                      <p:cBhvr>
                                        <p:cTn id="39" dur="1" fill="hold">
                                          <p:stCondLst>
                                            <p:cond delay="0"/>
                                          </p:stCondLst>
                                        </p:cTn>
                                        <p:tgtEl>
                                          <p:spTgt spid="16617"/>
                                        </p:tgtEl>
                                        <p:attrNameLst>
                                          <p:attrName>style.visibility</p:attrName>
                                        </p:attrNameLst>
                                      </p:cBhvr>
                                      <p:to>
                                        <p:strVal val="visible"/>
                                      </p:to>
                                    </p:set>
                                    <p:animEffect transition="in" filter="blinds(horizontal)">
                                      <p:cBhvr>
                                        <p:cTn id="40" dur="500"/>
                                        <p:tgtEl>
                                          <p:spTgt spid="1661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xit" presetSubtype="10" fill="hold" nodeType="clickEffect">
                                  <p:stCondLst>
                                    <p:cond delay="0"/>
                                  </p:stCondLst>
                                  <p:childTnLst>
                                    <p:animEffect transition="out" filter="blinds(horizontal)">
                                      <p:cBhvr>
                                        <p:cTn id="44" dur="500"/>
                                        <p:tgtEl>
                                          <p:spTgt spid="16484"/>
                                        </p:tgtEl>
                                      </p:cBhvr>
                                    </p:animEffect>
                                    <p:set>
                                      <p:cBhvr>
                                        <p:cTn id="45" dur="1" fill="hold">
                                          <p:stCondLst>
                                            <p:cond delay="499"/>
                                          </p:stCondLst>
                                        </p:cTn>
                                        <p:tgtEl>
                                          <p:spTgt spid="16484"/>
                                        </p:tgtEl>
                                        <p:attrNameLst>
                                          <p:attrName>style.visibility</p:attrName>
                                        </p:attrNameLst>
                                      </p:cBhvr>
                                      <p:to>
                                        <p:strVal val="hidden"/>
                                      </p:to>
                                    </p:set>
                                  </p:childTnLst>
                                </p:cTn>
                              </p:par>
                              <p:par>
                                <p:cTn id="46" presetID="3" presetClass="exit" presetSubtype="10" fill="hold" nodeType="withEffect">
                                  <p:stCondLst>
                                    <p:cond delay="0"/>
                                  </p:stCondLst>
                                  <p:childTnLst>
                                    <p:animEffect transition="out" filter="blinds(horizontal)">
                                      <p:cBhvr>
                                        <p:cTn id="47" dur="500"/>
                                        <p:tgtEl>
                                          <p:spTgt spid="16485"/>
                                        </p:tgtEl>
                                      </p:cBhvr>
                                    </p:animEffect>
                                    <p:set>
                                      <p:cBhvr>
                                        <p:cTn id="48" dur="1" fill="hold">
                                          <p:stCondLst>
                                            <p:cond delay="499"/>
                                          </p:stCondLst>
                                        </p:cTn>
                                        <p:tgtEl>
                                          <p:spTgt spid="16485"/>
                                        </p:tgtEl>
                                        <p:attrNameLst>
                                          <p:attrName>style.visibility</p:attrName>
                                        </p:attrNameLst>
                                      </p:cBhvr>
                                      <p:to>
                                        <p:strVal val="hidden"/>
                                      </p:to>
                                    </p:set>
                                  </p:childTnLst>
                                </p:cTn>
                              </p:par>
                              <p:par>
                                <p:cTn id="49" presetID="3" presetClass="exit" presetSubtype="10" fill="hold" nodeType="withEffect">
                                  <p:stCondLst>
                                    <p:cond delay="0"/>
                                  </p:stCondLst>
                                  <p:childTnLst>
                                    <p:animEffect transition="out" filter="blinds(horizontal)">
                                      <p:cBhvr>
                                        <p:cTn id="50" dur="500"/>
                                        <p:tgtEl>
                                          <p:spTgt spid="16483"/>
                                        </p:tgtEl>
                                      </p:cBhvr>
                                    </p:animEffect>
                                    <p:set>
                                      <p:cBhvr>
                                        <p:cTn id="51" dur="1" fill="hold">
                                          <p:stCondLst>
                                            <p:cond delay="499"/>
                                          </p:stCondLst>
                                        </p:cTn>
                                        <p:tgtEl>
                                          <p:spTgt spid="16483"/>
                                        </p:tgtEl>
                                        <p:attrNameLst>
                                          <p:attrName>style.visibility</p:attrName>
                                        </p:attrNameLst>
                                      </p:cBhvr>
                                      <p:to>
                                        <p:strVal val="hidden"/>
                                      </p:to>
                                    </p:set>
                                  </p:childTnLst>
                                </p:cTn>
                              </p:par>
                              <p:par>
                                <p:cTn id="52" presetID="3" presetClass="exit" presetSubtype="10" fill="hold" nodeType="withEffect">
                                  <p:stCondLst>
                                    <p:cond delay="0"/>
                                  </p:stCondLst>
                                  <p:childTnLst>
                                    <p:animEffect transition="out" filter="blinds(horizontal)">
                                      <p:cBhvr>
                                        <p:cTn id="53" dur="500"/>
                                        <p:tgtEl>
                                          <p:spTgt spid="16482"/>
                                        </p:tgtEl>
                                      </p:cBhvr>
                                    </p:animEffect>
                                    <p:set>
                                      <p:cBhvr>
                                        <p:cTn id="54" dur="1" fill="hold">
                                          <p:stCondLst>
                                            <p:cond delay="499"/>
                                          </p:stCondLst>
                                        </p:cTn>
                                        <p:tgtEl>
                                          <p:spTgt spid="16482"/>
                                        </p:tgtEl>
                                        <p:attrNameLst>
                                          <p:attrName>style.visibility</p:attrName>
                                        </p:attrNameLst>
                                      </p:cBhvr>
                                      <p:to>
                                        <p:strVal val="hidden"/>
                                      </p:to>
                                    </p:set>
                                  </p:childTnLst>
                                </p:cTn>
                              </p:par>
                              <p:par>
                                <p:cTn id="55" presetID="3" presetClass="exit" presetSubtype="10" fill="hold" nodeType="withEffect">
                                  <p:stCondLst>
                                    <p:cond delay="0"/>
                                  </p:stCondLst>
                                  <p:childTnLst>
                                    <p:animEffect transition="out" filter="blinds(horizontal)">
                                      <p:cBhvr>
                                        <p:cTn id="56" dur="500"/>
                                        <p:tgtEl>
                                          <p:spTgt spid="16504"/>
                                        </p:tgtEl>
                                      </p:cBhvr>
                                    </p:animEffect>
                                    <p:set>
                                      <p:cBhvr>
                                        <p:cTn id="57" dur="1" fill="hold">
                                          <p:stCondLst>
                                            <p:cond delay="499"/>
                                          </p:stCondLst>
                                        </p:cTn>
                                        <p:tgtEl>
                                          <p:spTgt spid="16504"/>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16513"/>
                                        </p:tgtEl>
                                      </p:cBhvr>
                                    </p:animEffect>
                                    <p:set>
                                      <p:cBhvr>
                                        <p:cTn id="60" dur="1" fill="hold">
                                          <p:stCondLst>
                                            <p:cond delay="499"/>
                                          </p:stCondLst>
                                        </p:cTn>
                                        <p:tgtEl>
                                          <p:spTgt spid="16513"/>
                                        </p:tgtEl>
                                        <p:attrNameLst>
                                          <p:attrName>style.visibility</p:attrName>
                                        </p:attrNameLst>
                                      </p:cBhvr>
                                      <p:to>
                                        <p:strVal val="hidden"/>
                                      </p:to>
                                    </p:set>
                                  </p:childTnLst>
                                </p:cTn>
                              </p:par>
                              <p:par>
                                <p:cTn id="61" presetID="3" presetClass="entr" presetSubtype="10" fill="hold" grpId="0" nodeType="withEffect">
                                  <p:stCondLst>
                                    <p:cond delay="0"/>
                                  </p:stCondLst>
                                  <p:childTnLst>
                                    <p:set>
                                      <p:cBhvr>
                                        <p:cTn id="62" dur="1" fill="hold">
                                          <p:stCondLst>
                                            <p:cond delay="0"/>
                                          </p:stCondLst>
                                        </p:cTn>
                                        <p:tgtEl>
                                          <p:spTgt spid="16507"/>
                                        </p:tgtEl>
                                        <p:attrNameLst>
                                          <p:attrName>style.visibility</p:attrName>
                                        </p:attrNameLst>
                                      </p:cBhvr>
                                      <p:to>
                                        <p:strVal val="visible"/>
                                      </p:to>
                                    </p:set>
                                    <p:animEffect transition="in" filter="blinds(horizontal)">
                                      <p:cBhvr>
                                        <p:cTn id="63" dur="500"/>
                                        <p:tgtEl>
                                          <p:spTgt spid="1650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6506"/>
                                        </p:tgtEl>
                                        <p:attrNameLst>
                                          <p:attrName>style.visibility</p:attrName>
                                        </p:attrNameLst>
                                      </p:cBhvr>
                                      <p:to>
                                        <p:strVal val="visible"/>
                                      </p:to>
                                    </p:set>
                                    <p:animEffect transition="in" filter="blinds(horizontal)">
                                      <p:cBhvr>
                                        <p:cTn id="66" dur="500"/>
                                        <p:tgtEl>
                                          <p:spTgt spid="16506"/>
                                        </p:tgtEl>
                                      </p:cBhvr>
                                    </p:animEffect>
                                  </p:childTnLst>
                                </p:cTn>
                              </p:par>
                              <p:par>
                                <p:cTn id="67" presetID="3" presetClass="entr" presetSubtype="10" fill="hold" nodeType="withEffect">
                                  <p:stCondLst>
                                    <p:cond delay="0"/>
                                  </p:stCondLst>
                                  <p:childTnLst>
                                    <p:set>
                                      <p:cBhvr>
                                        <p:cTn id="68" dur="1" fill="hold">
                                          <p:stCondLst>
                                            <p:cond delay="0"/>
                                          </p:stCondLst>
                                        </p:cTn>
                                        <p:tgtEl>
                                          <p:spTgt spid="16508"/>
                                        </p:tgtEl>
                                        <p:attrNameLst>
                                          <p:attrName>style.visibility</p:attrName>
                                        </p:attrNameLst>
                                      </p:cBhvr>
                                      <p:to>
                                        <p:strVal val="visible"/>
                                      </p:to>
                                    </p:set>
                                    <p:animEffect transition="in" filter="blinds(horizontal)">
                                      <p:cBhvr>
                                        <p:cTn id="69" dur="500"/>
                                        <p:tgtEl>
                                          <p:spTgt spid="16508"/>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16511"/>
                                        </p:tgtEl>
                                        <p:attrNameLst>
                                          <p:attrName>style.visibility</p:attrName>
                                        </p:attrNameLst>
                                      </p:cBhvr>
                                      <p:to>
                                        <p:strVal val="visible"/>
                                      </p:to>
                                    </p:set>
                                    <p:animEffect transition="in" filter="blinds(horizontal)">
                                      <p:cBhvr>
                                        <p:cTn id="74" dur="500"/>
                                        <p:tgtEl>
                                          <p:spTgt spid="16511"/>
                                        </p:tgtEl>
                                      </p:cBhvr>
                                    </p:animEffect>
                                  </p:childTnLst>
                                </p:cTn>
                              </p:par>
                              <p:par>
                                <p:cTn id="75" presetID="3" presetClass="entr" presetSubtype="10" fill="hold" nodeType="withEffect">
                                  <p:stCondLst>
                                    <p:cond delay="0"/>
                                  </p:stCondLst>
                                  <p:childTnLst>
                                    <p:set>
                                      <p:cBhvr>
                                        <p:cTn id="76" dur="1" fill="hold">
                                          <p:stCondLst>
                                            <p:cond delay="0"/>
                                          </p:stCondLst>
                                        </p:cTn>
                                        <p:tgtEl>
                                          <p:spTgt spid="16512"/>
                                        </p:tgtEl>
                                        <p:attrNameLst>
                                          <p:attrName>style.visibility</p:attrName>
                                        </p:attrNameLst>
                                      </p:cBhvr>
                                      <p:to>
                                        <p:strVal val="visible"/>
                                      </p:to>
                                    </p:set>
                                    <p:animEffect transition="in" filter="blinds(horizontal)">
                                      <p:cBhvr>
                                        <p:cTn id="77" dur="500"/>
                                        <p:tgtEl>
                                          <p:spTgt spid="16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06" grpId="0"/>
      <p:bldP spid="1650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1555"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592764" y="658368"/>
            <a:ext cx="12498964" cy="3566160"/>
          </a:xfrm>
        </p:spPr>
        <p:txBody>
          <a:bodyPr anchor="b">
            <a:normAutofit/>
          </a:bodyPr>
          <a:lstStyle/>
          <a:p>
            <a:r>
              <a:rPr lang="en-US" sz="10700" dirty="0"/>
              <a:t>Emergence</a:t>
            </a:r>
          </a:p>
        </p:txBody>
      </p:sp>
      <p:pic>
        <p:nvPicPr>
          <p:cNvPr id="7" name="Picture 6">
            <a:extLst>
              <a:ext uri="{FF2B5EF4-FFF2-40B4-BE49-F238E27FC236}">
                <a16:creationId xmlns:a16="http://schemas.microsoft.com/office/drawing/2014/main" id="{8C7531B4-9E01-E22F-F62A-A6FAEE1EFF9E}"/>
              </a:ext>
            </a:extLst>
          </p:cNvPr>
          <p:cNvPicPr>
            <a:picLocks noChangeAspect="1"/>
          </p:cNvPicPr>
          <p:nvPr/>
        </p:nvPicPr>
        <p:blipFill rotWithShape="1">
          <a:blip r:embed="rId3"/>
          <a:srcRect l="28019" r="13299"/>
          <a:stretch/>
        </p:blipFill>
        <p:spPr>
          <a:xfrm>
            <a:off x="1" y="10"/>
            <a:ext cx="9312263" cy="13715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2764" y="4749894"/>
            <a:ext cx="8484968" cy="36576"/>
          </a:xfrm>
          <a:custGeom>
            <a:avLst/>
            <a:gdLst>
              <a:gd name="connsiteX0" fmla="*/ 0 w 8484968"/>
              <a:gd name="connsiteY0" fmla="*/ 0 h 36576"/>
              <a:gd name="connsiteX1" fmla="*/ 737540 w 8484968"/>
              <a:gd name="connsiteY1" fmla="*/ 0 h 36576"/>
              <a:gd name="connsiteX2" fmla="*/ 1559929 w 8484968"/>
              <a:gd name="connsiteY2" fmla="*/ 0 h 36576"/>
              <a:gd name="connsiteX3" fmla="*/ 1958070 w 8484968"/>
              <a:gd name="connsiteY3" fmla="*/ 0 h 36576"/>
              <a:gd name="connsiteX4" fmla="*/ 2525910 w 8484968"/>
              <a:gd name="connsiteY4" fmla="*/ 0 h 36576"/>
              <a:gd name="connsiteX5" fmla="*/ 2924051 w 8484968"/>
              <a:gd name="connsiteY5" fmla="*/ 0 h 36576"/>
              <a:gd name="connsiteX6" fmla="*/ 3576740 w 8484968"/>
              <a:gd name="connsiteY6" fmla="*/ 0 h 36576"/>
              <a:gd name="connsiteX7" fmla="*/ 4144581 w 8484968"/>
              <a:gd name="connsiteY7" fmla="*/ 0 h 36576"/>
              <a:gd name="connsiteX8" fmla="*/ 4882120 w 8484968"/>
              <a:gd name="connsiteY8" fmla="*/ 0 h 36576"/>
              <a:gd name="connsiteX9" fmla="*/ 5704509 w 8484968"/>
              <a:gd name="connsiteY9" fmla="*/ 0 h 36576"/>
              <a:gd name="connsiteX10" fmla="*/ 6357199 w 8484968"/>
              <a:gd name="connsiteY10" fmla="*/ 0 h 36576"/>
              <a:gd name="connsiteX11" fmla="*/ 7179588 w 8484968"/>
              <a:gd name="connsiteY11" fmla="*/ 0 h 36576"/>
              <a:gd name="connsiteX12" fmla="*/ 7832278 w 8484968"/>
              <a:gd name="connsiteY12" fmla="*/ 0 h 36576"/>
              <a:gd name="connsiteX13" fmla="*/ 8484968 w 8484968"/>
              <a:gd name="connsiteY13" fmla="*/ 0 h 36576"/>
              <a:gd name="connsiteX14" fmla="*/ 8484968 w 8484968"/>
              <a:gd name="connsiteY14" fmla="*/ 36576 h 36576"/>
              <a:gd name="connsiteX15" fmla="*/ 7832278 w 8484968"/>
              <a:gd name="connsiteY15" fmla="*/ 36576 h 36576"/>
              <a:gd name="connsiteX16" fmla="*/ 7349288 w 8484968"/>
              <a:gd name="connsiteY16" fmla="*/ 36576 h 36576"/>
              <a:gd name="connsiteX17" fmla="*/ 6951147 w 8484968"/>
              <a:gd name="connsiteY17" fmla="*/ 36576 h 36576"/>
              <a:gd name="connsiteX18" fmla="*/ 6383307 w 8484968"/>
              <a:gd name="connsiteY18" fmla="*/ 36576 h 36576"/>
              <a:gd name="connsiteX19" fmla="*/ 5730617 w 8484968"/>
              <a:gd name="connsiteY19" fmla="*/ 36576 h 36576"/>
              <a:gd name="connsiteX20" fmla="*/ 5162777 w 8484968"/>
              <a:gd name="connsiteY20" fmla="*/ 36576 h 36576"/>
              <a:gd name="connsiteX21" fmla="*/ 4679786 w 8484968"/>
              <a:gd name="connsiteY21" fmla="*/ 36576 h 36576"/>
              <a:gd name="connsiteX22" fmla="*/ 3857397 w 8484968"/>
              <a:gd name="connsiteY22" fmla="*/ 36576 h 36576"/>
              <a:gd name="connsiteX23" fmla="*/ 3204707 w 8484968"/>
              <a:gd name="connsiteY23" fmla="*/ 36576 h 36576"/>
              <a:gd name="connsiteX24" fmla="*/ 2467168 w 8484968"/>
              <a:gd name="connsiteY24" fmla="*/ 36576 h 36576"/>
              <a:gd name="connsiteX25" fmla="*/ 2069027 w 8484968"/>
              <a:gd name="connsiteY25" fmla="*/ 36576 h 36576"/>
              <a:gd name="connsiteX26" fmla="*/ 1586036 w 8484968"/>
              <a:gd name="connsiteY26" fmla="*/ 36576 h 36576"/>
              <a:gd name="connsiteX27" fmla="*/ 933346 w 8484968"/>
              <a:gd name="connsiteY27" fmla="*/ 36576 h 36576"/>
              <a:gd name="connsiteX28" fmla="*/ 0 w 8484968"/>
              <a:gd name="connsiteY28" fmla="*/ 36576 h 36576"/>
              <a:gd name="connsiteX29" fmla="*/ 0 w 8484968"/>
              <a:gd name="connsiteY29" fmla="*/ 0 h 36576"/>
              <a:gd name="connsiteX0" fmla="*/ 0 w 8484968"/>
              <a:gd name="connsiteY0" fmla="*/ 0 h 36576"/>
              <a:gd name="connsiteX1" fmla="*/ 482990 w 8484968"/>
              <a:gd name="connsiteY1" fmla="*/ 0 h 36576"/>
              <a:gd name="connsiteX2" fmla="*/ 881131 w 8484968"/>
              <a:gd name="connsiteY2" fmla="*/ 0 h 36576"/>
              <a:gd name="connsiteX3" fmla="*/ 1364122 w 8484968"/>
              <a:gd name="connsiteY3" fmla="*/ 0 h 36576"/>
              <a:gd name="connsiteX4" fmla="*/ 2016812 w 8484968"/>
              <a:gd name="connsiteY4" fmla="*/ 0 h 36576"/>
              <a:gd name="connsiteX5" fmla="*/ 2754351 w 8484968"/>
              <a:gd name="connsiteY5" fmla="*/ 0 h 36576"/>
              <a:gd name="connsiteX6" fmla="*/ 3576740 w 8484968"/>
              <a:gd name="connsiteY6" fmla="*/ 0 h 36576"/>
              <a:gd name="connsiteX7" fmla="*/ 4399130 w 8484968"/>
              <a:gd name="connsiteY7" fmla="*/ 0 h 36576"/>
              <a:gd name="connsiteX8" fmla="*/ 4966970 w 8484968"/>
              <a:gd name="connsiteY8" fmla="*/ 0 h 36576"/>
              <a:gd name="connsiteX9" fmla="*/ 5704509 w 8484968"/>
              <a:gd name="connsiteY9" fmla="*/ 0 h 36576"/>
              <a:gd name="connsiteX10" fmla="*/ 6357199 w 8484968"/>
              <a:gd name="connsiteY10" fmla="*/ 0 h 36576"/>
              <a:gd name="connsiteX11" fmla="*/ 6925039 w 8484968"/>
              <a:gd name="connsiteY11" fmla="*/ 0 h 36576"/>
              <a:gd name="connsiteX12" fmla="*/ 7662579 w 8484968"/>
              <a:gd name="connsiteY12" fmla="*/ 0 h 36576"/>
              <a:gd name="connsiteX13" fmla="*/ 8484968 w 8484968"/>
              <a:gd name="connsiteY13" fmla="*/ 0 h 36576"/>
              <a:gd name="connsiteX14" fmla="*/ 8484968 w 8484968"/>
              <a:gd name="connsiteY14" fmla="*/ 36576 h 36576"/>
              <a:gd name="connsiteX15" fmla="*/ 8001978 w 8484968"/>
              <a:gd name="connsiteY15" fmla="*/ 36576 h 36576"/>
              <a:gd name="connsiteX16" fmla="*/ 7179588 w 8484968"/>
              <a:gd name="connsiteY16" fmla="*/ 36576 h 36576"/>
              <a:gd name="connsiteX17" fmla="*/ 6696598 w 8484968"/>
              <a:gd name="connsiteY17" fmla="*/ 36576 h 36576"/>
              <a:gd name="connsiteX18" fmla="*/ 6327828 w 8484968"/>
              <a:gd name="connsiteY18" fmla="*/ 36576 h 36576"/>
              <a:gd name="connsiteX19" fmla="*/ 5959058 w 8484968"/>
              <a:gd name="connsiteY19" fmla="*/ 36576 h 36576"/>
              <a:gd name="connsiteX20" fmla="*/ 5560917 w 8484968"/>
              <a:gd name="connsiteY20" fmla="*/ 36576 h 36576"/>
              <a:gd name="connsiteX21" fmla="*/ 4908228 w 8484968"/>
              <a:gd name="connsiteY21" fmla="*/ 36576 h 36576"/>
              <a:gd name="connsiteX22" fmla="*/ 4425237 w 8484968"/>
              <a:gd name="connsiteY22" fmla="*/ 36576 h 36576"/>
              <a:gd name="connsiteX23" fmla="*/ 3602848 w 8484968"/>
              <a:gd name="connsiteY23" fmla="*/ 36576 h 36576"/>
              <a:gd name="connsiteX24" fmla="*/ 3204707 w 8484968"/>
              <a:gd name="connsiteY24" fmla="*/ 36576 h 36576"/>
              <a:gd name="connsiteX25" fmla="*/ 2552017 w 8484968"/>
              <a:gd name="connsiteY25" fmla="*/ 36576 h 36576"/>
              <a:gd name="connsiteX26" fmla="*/ 2153876 w 8484968"/>
              <a:gd name="connsiteY26" fmla="*/ 36576 h 36576"/>
              <a:gd name="connsiteX27" fmla="*/ 1670886 w 8484968"/>
              <a:gd name="connsiteY27" fmla="*/ 36576 h 36576"/>
              <a:gd name="connsiteX28" fmla="*/ 933346 w 8484968"/>
              <a:gd name="connsiteY28" fmla="*/ 36576 h 36576"/>
              <a:gd name="connsiteX29" fmla="*/ 0 w 8484968"/>
              <a:gd name="connsiteY29" fmla="*/ 36576 h 36576"/>
              <a:gd name="connsiteX30" fmla="*/ 0 w 8484968"/>
              <a:gd name="connsiteY30" fmla="*/ 0 h 3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84968" h="36576" fill="none" extrusionOk="0">
                <a:moveTo>
                  <a:pt x="0" y="0"/>
                </a:moveTo>
                <a:cubicBezTo>
                  <a:pt x="321085" y="27426"/>
                  <a:pt x="430007" y="506"/>
                  <a:pt x="737540" y="0"/>
                </a:cubicBezTo>
                <a:cubicBezTo>
                  <a:pt x="1014820" y="-20370"/>
                  <a:pt x="1242431" y="32297"/>
                  <a:pt x="1559929" y="0"/>
                </a:cubicBezTo>
                <a:cubicBezTo>
                  <a:pt x="1848350" y="9756"/>
                  <a:pt x="1871178" y="17678"/>
                  <a:pt x="1958070" y="0"/>
                </a:cubicBezTo>
                <a:cubicBezTo>
                  <a:pt x="2057871" y="-36644"/>
                  <a:pt x="2373907" y="-37643"/>
                  <a:pt x="2525910" y="0"/>
                </a:cubicBezTo>
                <a:cubicBezTo>
                  <a:pt x="2716355" y="14451"/>
                  <a:pt x="2820980" y="-11931"/>
                  <a:pt x="2924051" y="0"/>
                </a:cubicBezTo>
                <a:cubicBezTo>
                  <a:pt x="3052305" y="2090"/>
                  <a:pt x="3391571" y="-22662"/>
                  <a:pt x="3576740" y="0"/>
                </a:cubicBezTo>
                <a:cubicBezTo>
                  <a:pt x="3746177" y="-1307"/>
                  <a:pt x="3938835" y="-1336"/>
                  <a:pt x="4144581" y="0"/>
                </a:cubicBezTo>
                <a:cubicBezTo>
                  <a:pt x="4398991" y="49514"/>
                  <a:pt x="4580097" y="-755"/>
                  <a:pt x="4882120" y="0"/>
                </a:cubicBezTo>
                <a:cubicBezTo>
                  <a:pt x="5152026" y="38046"/>
                  <a:pt x="5540312" y="27503"/>
                  <a:pt x="5704509" y="0"/>
                </a:cubicBezTo>
                <a:cubicBezTo>
                  <a:pt x="5881953" y="-4200"/>
                  <a:pt x="6099391" y="-20057"/>
                  <a:pt x="6357199" y="0"/>
                </a:cubicBezTo>
                <a:cubicBezTo>
                  <a:pt x="6579966" y="43449"/>
                  <a:pt x="6989862" y="31599"/>
                  <a:pt x="7179588" y="0"/>
                </a:cubicBezTo>
                <a:cubicBezTo>
                  <a:pt x="7401224" y="5547"/>
                  <a:pt x="7653586" y="11901"/>
                  <a:pt x="7832278" y="0"/>
                </a:cubicBezTo>
                <a:cubicBezTo>
                  <a:pt x="8001580" y="16540"/>
                  <a:pt x="8287864" y="-8332"/>
                  <a:pt x="8484968" y="0"/>
                </a:cubicBezTo>
                <a:cubicBezTo>
                  <a:pt x="8486462" y="7904"/>
                  <a:pt x="8486335" y="26577"/>
                  <a:pt x="8484968" y="36576"/>
                </a:cubicBezTo>
                <a:cubicBezTo>
                  <a:pt x="8312400" y="75191"/>
                  <a:pt x="8024428" y="76244"/>
                  <a:pt x="7832278" y="36576"/>
                </a:cubicBezTo>
                <a:cubicBezTo>
                  <a:pt x="7640336" y="23637"/>
                  <a:pt x="7571951" y="58693"/>
                  <a:pt x="7349288" y="36576"/>
                </a:cubicBezTo>
                <a:cubicBezTo>
                  <a:pt x="7131739" y="15461"/>
                  <a:pt x="7143515" y="34977"/>
                  <a:pt x="6951147" y="36576"/>
                </a:cubicBezTo>
                <a:cubicBezTo>
                  <a:pt x="6737721" y="46126"/>
                  <a:pt x="6607640" y="49556"/>
                  <a:pt x="6383307" y="36576"/>
                </a:cubicBezTo>
                <a:cubicBezTo>
                  <a:pt x="6144117" y="23162"/>
                  <a:pt x="5900686" y="79591"/>
                  <a:pt x="5730617" y="36576"/>
                </a:cubicBezTo>
                <a:cubicBezTo>
                  <a:pt x="5565465" y="-344"/>
                  <a:pt x="5422116" y="33090"/>
                  <a:pt x="5162777" y="36576"/>
                </a:cubicBezTo>
                <a:cubicBezTo>
                  <a:pt x="4894922" y="38796"/>
                  <a:pt x="4902525" y="50530"/>
                  <a:pt x="4679786" y="36576"/>
                </a:cubicBezTo>
                <a:cubicBezTo>
                  <a:pt x="4431917" y="-22807"/>
                  <a:pt x="4154645" y="70386"/>
                  <a:pt x="3857397" y="36576"/>
                </a:cubicBezTo>
                <a:cubicBezTo>
                  <a:pt x="3513995" y="6875"/>
                  <a:pt x="3523701" y="24086"/>
                  <a:pt x="3204707" y="36576"/>
                </a:cubicBezTo>
                <a:cubicBezTo>
                  <a:pt x="2895948" y="62413"/>
                  <a:pt x="2759776" y="22460"/>
                  <a:pt x="2467168" y="36576"/>
                </a:cubicBezTo>
                <a:cubicBezTo>
                  <a:pt x="2166333" y="65007"/>
                  <a:pt x="2209462" y="42317"/>
                  <a:pt x="2069027" y="36576"/>
                </a:cubicBezTo>
                <a:cubicBezTo>
                  <a:pt x="1935520" y="17412"/>
                  <a:pt x="1721430" y="35515"/>
                  <a:pt x="1586036" y="36576"/>
                </a:cubicBezTo>
                <a:cubicBezTo>
                  <a:pt x="1422226" y="49101"/>
                  <a:pt x="1099014" y="29262"/>
                  <a:pt x="933346" y="36576"/>
                </a:cubicBezTo>
                <a:cubicBezTo>
                  <a:pt x="753079" y="103173"/>
                  <a:pt x="247928" y="67956"/>
                  <a:pt x="0" y="36576"/>
                </a:cubicBezTo>
                <a:cubicBezTo>
                  <a:pt x="-451" y="20298"/>
                  <a:pt x="1478" y="18086"/>
                  <a:pt x="0" y="0"/>
                </a:cubicBezTo>
                <a:close/>
              </a:path>
              <a:path w="8484968" h="36576" stroke="0" extrusionOk="0">
                <a:moveTo>
                  <a:pt x="0" y="0"/>
                </a:moveTo>
                <a:cubicBezTo>
                  <a:pt x="115426" y="13696"/>
                  <a:pt x="298269" y="15626"/>
                  <a:pt x="482990" y="0"/>
                </a:cubicBezTo>
                <a:cubicBezTo>
                  <a:pt x="666564" y="-21435"/>
                  <a:pt x="700044" y="-9225"/>
                  <a:pt x="881131" y="0"/>
                </a:cubicBezTo>
                <a:cubicBezTo>
                  <a:pt x="1087108" y="35721"/>
                  <a:pt x="1211584" y="945"/>
                  <a:pt x="1364122" y="0"/>
                </a:cubicBezTo>
                <a:cubicBezTo>
                  <a:pt x="1518401" y="12860"/>
                  <a:pt x="1807060" y="-10841"/>
                  <a:pt x="2016812" y="0"/>
                </a:cubicBezTo>
                <a:cubicBezTo>
                  <a:pt x="2201380" y="16578"/>
                  <a:pt x="2475755" y="-33028"/>
                  <a:pt x="2754351" y="0"/>
                </a:cubicBezTo>
                <a:cubicBezTo>
                  <a:pt x="3039769" y="23941"/>
                  <a:pt x="3154192" y="-7399"/>
                  <a:pt x="3576740" y="0"/>
                </a:cubicBezTo>
                <a:cubicBezTo>
                  <a:pt x="3982604" y="-3490"/>
                  <a:pt x="3991415" y="18533"/>
                  <a:pt x="4399130" y="0"/>
                </a:cubicBezTo>
                <a:cubicBezTo>
                  <a:pt x="4800667" y="-23678"/>
                  <a:pt x="4695209" y="20461"/>
                  <a:pt x="4966970" y="0"/>
                </a:cubicBezTo>
                <a:cubicBezTo>
                  <a:pt x="5242020" y="6807"/>
                  <a:pt x="5484915" y="2979"/>
                  <a:pt x="5704509" y="0"/>
                </a:cubicBezTo>
                <a:cubicBezTo>
                  <a:pt x="5947272" y="3932"/>
                  <a:pt x="6212083" y="28047"/>
                  <a:pt x="6357199" y="0"/>
                </a:cubicBezTo>
                <a:cubicBezTo>
                  <a:pt x="6526629" y="-39042"/>
                  <a:pt x="6732382" y="48409"/>
                  <a:pt x="6925039" y="0"/>
                </a:cubicBezTo>
                <a:cubicBezTo>
                  <a:pt x="7063953" y="-19414"/>
                  <a:pt x="7373378" y="10953"/>
                  <a:pt x="7662579" y="0"/>
                </a:cubicBezTo>
                <a:cubicBezTo>
                  <a:pt x="7962103" y="26735"/>
                  <a:pt x="8273805" y="27038"/>
                  <a:pt x="8484968" y="0"/>
                </a:cubicBezTo>
                <a:cubicBezTo>
                  <a:pt x="8483162" y="11475"/>
                  <a:pt x="8482876" y="22933"/>
                  <a:pt x="8484968" y="36576"/>
                </a:cubicBezTo>
                <a:cubicBezTo>
                  <a:pt x="8383117" y="52355"/>
                  <a:pt x="8116027" y="33589"/>
                  <a:pt x="8001978" y="36576"/>
                </a:cubicBezTo>
                <a:cubicBezTo>
                  <a:pt x="7860765" y="50152"/>
                  <a:pt x="7385930" y="3855"/>
                  <a:pt x="7179588" y="36576"/>
                </a:cubicBezTo>
                <a:cubicBezTo>
                  <a:pt x="6953534" y="46105"/>
                  <a:pt x="6912932" y="33947"/>
                  <a:pt x="6696598" y="36576"/>
                </a:cubicBezTo>
                <a:cubicBezTo>
                  <a:pt x="6594522" y="21607"/>
                  <a:pt x="6457090" y="23414"/>
                  <a:pt x="6327828" y="36576"/>
                </a:cubicBezTo>
                <a:cubicBezTo>
                  <a:pt x="6198566" y="49739"/>
                  <a:pt x="6045579" y="49695"/>
                  <a:pt x="5959058" y="36576"/>
                </a:cubicBezTo>
                <a:cubicBezTo>
                  <a:pt x="5636065" y="20475"/>
                  <a:pt x="5722500" y="55473"/>
                  <a:pt x="5560917" y="36576"/>
                </a:cubicBezTo>
                <a:cubicBezTo>
                  <a:pt x="5404378" y="5990"/>
                  <a:pt x="5210446" y="81766"/>
                  <a:pt x="4908228" y="36576"/>
                </a:cubicBezTo>
                <a:cubicBezTo>
                  <a:pt x="4634915" y="16634"/>
                  <a:pt x="4641576" y="14723"/>
                  <a:pt x="4425237" y="36576"/>
                </a:cubicBezTo>
                <a:cubicBezTo>
                  <a:pt x="4223301" y="42969"/>
                  <a:pt x="3739054" y="965"/>
                  <a:pt x="3602848" y="36576"/>
                </a:cubicBezTo>
                <a:cubicBezTo>
                  <a:pt x="3438519" y="73811"/>
                  <a:pt x="3344007" y="38968"/>
                  <a:pt x="3204707" y="36576"/>
                </a:cubicBezTo>
                <a:cubicBezTo>
                  <a:pt x="3062898" y="28425"/>
                  <a:pt x="2727172" y="39076"/>
                  <a:pt x="2552017" y="36576"/>
                </a:cubicBezTo>
                <a:cubicBezTo>
                  <a:pt x="2363525" y="3928"/>
                  <a:pt x="2303182" y="46936"/>
                  <a:pt x="2153876" y="36576"/>
                </a:cubicBezTo>
                <a:cubicBezTo>
                  <a:pt x="2000657" y="27066"/>
                  <a:pt x="1885467" y="8060"/>
                  <a:pt x="1670886" y="36576"/>
                </a:cubicBezTo>
                <a:cubicBezTo>
                  <a:pt x="1518347" y="52925"/>
                  <a:pt x="1147562" y="-2983"/>
                  <a:pt x="933346" y="36576"/>
                </a:cubicBezTo>
                <a:cubicBezTo>
                  <a:pt x="779528" y="70416"/>
                  <a:pt x="370133" y="51928"/>
                  <a:pt x="0" y="36576"/>
                </a:cubicBezTo>
                <a:cubicBezTo>
                  <a:pt x="-383" y="20521"/>
                  <a:pt x="-1393" y="9470"/>
                  <a:pt x="0" y="0"/>
                </a:cubicBezTo>
                <a:close/>
              </a:path>
              <a:path w="8484968" h="36576" fill="none" stroke="0" extrusionOk="0">
                <a:moveTo>
                  <a:pt x="0" y="0"/>
                </a:moveTo>
                <a:cubicBezTo>
                  <a:pt x="305103" y="34977"/>
                  <a:pt x="433435" y="-25931"/>
                  <a:pt x="737540" y="0"/>
                </a:cubicBezTo>
                <a:cubicBezTo>
                  <a:pt x="1010927" y="14136"/>
                  <a:pt x="1235249" y="12050"/>
                  <a:pt x="1559929" y="0"/>
                </a:cubicBezTo>
                <a:cubicBezTo>
                  <a:pt x="1846682" y="8975"/>
                  <a:pt x="1871860" y="15877"/>
                  <a:pt x="1958070" y="0"/>
                </a:cubicBezTo>
                <a:cubicBezTo>
                  <a:pt x="2054740" y="-6163"/>
                  <a:pt x="2387200" y="3453"/>
                  <a:pt x="2525910" y="0"/>
                </a:cubicBezTo>
                <a:cubicBezTo>
                  <a:pt x="2717139" y="23555"/>
                  <a:pt x="2822081" y="-18175"/>
                  <a:pt x="2924051" y="0"/>
                </a:cubicBezTo>
                <a:cubicBezTo>
                  <a:pt x="3021586" y="2560"/>
                  <a:pt x="3398012" y="17650"/>
                  <a:pt x="3576740" y="0"/>
                </a:cubicBezTo>
                <a:cubicBezTo>
                  <a:pt x="3774299" y="19510"/>
                  <a:pt x="3876411" y="-21658"/>
                  <a:pt x="4144581" y="0"/>
                </a:cubicBezTo>
                <a:cubicBezTo>
                  <a:pt x="4351278" y="-35799"/>
                  <a:pt x="4610573" y="-27580"/>
                  <a:pt x="4882120" y="0"/>
                </a:cubicBezTo>
                <a:cubicBezTo>
                  <a:pt x="5183741" y="-30879"/>
                  <a:pt x="5508690" y="26698"/>
                  <a:pt x="5704509" y="0"/>
                </a:cubicBezTo>
                <a:cubicBezTo>
                  <a:pt x="5876441" y="-87723"/>
                  <a:pt x="6116551" y="-34563"/>
                  <a:pt x="6357199" y="0"/>
                </a:cubicBezTo>
                <a:cubicBezTo>
                  <a:pt x="6657622" y="58387"/>
                  <a:pt x="6921796" y="25055"/>
                  <a:pt x="7179588" y="0"/>
                </a:cubicBezTo>
                <a:cubicBezTo>
                  <a:pt x="7406772" y="-37283"/>
                  <a:pt x="7609432" y="34252"/>
                  <a:pt x="7832278" y="0"/>
                </a:cubicBezTo>
                <a:cubicBezTo>
                  <a:pt x="8024667" y="33"/>
                  <a:pt x="8285387" y="42487"/>
                  <a:pt x="8484968" y="0"/>
                </a:cubicBezTo>
                <a:cubicBezTo>
                  <a:pt x="8485899" y="7284"/>
                  <a:pt x="8485607" y="26540"/>
                  <a:pt x="8484968" y="36576"/>
                </a:cubicBezTo>
                <a:cubicBezTo>
                  <a:pt x="8342467" y="36315"/>
                  <a:pt x="8035261" y="1018"/>
                  <a:pt x="7832278" y="36576"/>
                </a:cubicBezTo>
                <a:cubicBezTo>
                  <a:pt x="7638114" y="12753"/>
                  <a:pt x="7558767" y="61638"/>
                  <a:pt x="7349288" y="36576"/>
                </a:cubicBezTo>
                <a:cubicBezTo>
                  <a:pt x="7130138" y="14860"/>
                  <a:pt x="7142944" y="30800"/>
                  <a:pt x="6951147" y="36576"/>
                </a:cubicBezTo>
                <a:cubicBezTo>
                  <a:pt x="6742931" y="49906"/>
                  <a:pt x="6608244" y="-9085"/>
                  <a:pt x="6383307" y="36576"/>
                </a:cubicBezTo>
                <a:cubicBezTo>
                  <a:pt x="6155026" y="9846"/>
                  <a:pt x="5869049" y="36563"/>
                  <a:pt x="5730617" y="36576"/>
                </a:cubicBezTo>
                <a:cubicBezTo>
                  <a:pt x="5569788" y="-6717"/>
                  <a:pt x="5424594" y="33128"/>
                  <a:pt x="5162777" y="36576"/>
                </a:cubicBezTo>
                <a:cubicBezTo>
                  <a:pt x="4900047" y="34578"/>
                  <a:pt x="4904231" y="49621"/>
                  <a:pt x="4679786" y="36576"/>
                </a:cubicBezTo>
                <a:cubicBezTo>
                  <a:pt x="4469911" y="3729"/>
                  <a:pt x="4211147" y="95042"/>
                  <a:pt x="3857397" y="36576"/>
                </a:cubicBezTo>
                <a:cubicBezTo>
                  <a:pt x="3516683" y="585"/>
                  <a:pt x="3521171" y="25789"/>
                  <a:pt x="3204707" y="36576"/>
                </a:cubicBezTo>
                <a:cubicBezTo>
                  <a:pt x="2876268" y="53786"/>
                  <a:pt x="2774694" y="33309"/>
                  <a:pt x="2467168" y="36576"/>
                </a:cubicBezTo>
                <a:cubicBezTo>
                  <a:pt x="2158426" y="58453"/>
                  <a:pt x="2213824" y="47415"/>
                  <a:pt x="2069027" y="36576"/>
                </a:cubicBezTo>
                <a:cubicBezTo>
                  <a:pt x="1924035" y="40288"/>
                  <a:pt x="1749050" y="30058"/>
                  <a:pt x="1586036" y="36576"/>
                </a:cubicBezTo>
                <a:cubicBezTo>
                  <a:pt x="1473488" y="62254"/>
                  <a:pt x="1111055" y="19931"/>
                  <a:pt x="933346" y="36576"/>
                </a:cubicBezTo>
                <a:cubicBezTo>
                  <a:pt x="742514" y="89814"/>
                  <a:pt x="225940" y="83286"/>
                  <a:pt x="0" y="36576"/>
                </a:cubicBezTo>
                <a:cubicBezTo>
                  <a:pt x="-251" y="20887"/>
                  <a:pt x="1716" y="1690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8484968"/>
                      <a:gd name="connsiteY0" fmla="*/ 0 h 36576"/>
                      <a:gd name="connsiteX1" fmla="*/ 737540 w 8484968"/>
                      <a:gd name="connsiteY1" fmla="*/ 0 h 36576"/>
                      <a:gd name="connsiteX2" fmla="*/ 1559929 w 8484968"/>
                      <a:gd name="connsiteY2" fmla="*/ 0 h 36576"/>
                      <a:gd name="connsiteX3" fmla="*/ 1958070 w 8484968"/>
                      <a:gd name="connsiteY3" fmla="*/ 0 h 36576"/>
                      <a:gd name="connsiteX4" fmla="*/ 2525910 w 8484968"/>
                      <a:gd name="connsiteY4" fmla="*/ 0 h 36576"/>
                      <a:gd name="connsiteX5" fmla="*/ 2924051 w 8484968"/>
                      <a:gd name="connsiteY5" fmla="*/ 0 h 36576"/>
                      <a:gd name="connsiteX6" fmla="*/ 3576740 w 8484968"/>
                      <a:gd name="connsiteY6" fmla="*/ 0 h 36576"/>
                      <a:gd name="connsiteX7" fmla="*/ 4144581 w 8484968"/>
                      <a:gd name="connsiteY7" fmla="*/ 0 h 36576"/>
                      <a:gd name="connsiteX8" fmla="*/ 4882120 w 8484968"/>
                      <a:gd name="connsiteY8" fmla="*/ 0 h 36576"/>
                      <a:gd name="connsiteX9" fmla="*/ 5704509 w 8484968"/>
                      <a:gd name="connsiteY9" fmla="*/ 0 h 36576"/>
                      <a:gd name="connsiteX10" fmla="*/ 6357199 w 8484968"/>
                      <a:gd name="connsiteY10" fmla="*/ 0 h 36576"/>
                      <a:gd name="connsiteX11" fmla="*/ 7179588 w 8484968"/>
                      <a:gd name="connsiteY11" fmla="*/ 0 h 36576"/>
                      <a:gd name="connsiteX12" fmla="*/ 7832278 w 8484968"/>
                      <a:gd name="connsiteY12" fmla="*/ 0 h 36576"/>
                      <a:gd name="connsiteX13" fmla="*/ 8484968 w 8484968"/>
                      <a:gd name="connsiteY13" fmla="*/ 0 h 36576"/>
                      <a:gd name="connsiteX14" fmla="*/ 8484968 w 8484968"/>
                      <a:gd name="connsiteY14" fmla="*/ 36576 h 36576"/>
                      <a:gd name="connsiteX15" fmla="*/ 7832278 w 8484968"/>
                      <a:gd name="connsiteY15" fmla="*/ 36576 h 36576"/>
                      <a:gd name="connsiteX16" fmla="*/ 7349288 w 8484968"/>
                      <a:gd name="connsiteY16" fmla="*/ 36576 h 36576"/>
                      <a:gd name="connsiteX17" fmla="*/ 6951147 w 8484968"/>
                      <a:gd name="connsiteY17" fmla="*/ 36576 h 36576"/>
                      <a:gd name="connsiteX18" fmla="*/ 6383307 w 8484968"/>
                      <a:gd name="connsiteY18" fmla="*/ 36576 h 36576"/>
                      <a:gd name="connsiteX19" fmla="*/ 5730617 w 8484968"/>
                      <a:gd name="connsiteY19" fmla="*/ 36576 h 36576"/>
                      <a:gd name="connsiteX20" fmla="*/ 5162777 w 8484968"/>
                      <a:gd name="connsiteY20" fmla="*/ 36576 h 36576"/>
                      <a:gd name="connsiteX21" fmla="*/ 4679786 w 8484968"/>
                      <a:gd name="connsiteY21" fmla="*/ 36576 h 36576"/>
                      <a:gd name="connsiteX22" fmla="*/ 3857397 w 8484968"/>
                      <a:gd name="connsiteY22" fmla="*/ 36576 h 36576"/>
                      <a:gd name="connsiteX23" fmla="*/ 3204707 w 8484968"/>
                      <a:gd name="connsiteY23" fmla="*/ 36576 h 36576"/>
                      <a:gd name="connsiteX24" fmla="*/ 2467168 w 8484968"/>
                      <a:gd name="connsiteY24" fmla="*/ 36576 h 36576"/>
                      <a:gd name="connsiteX25" fmla="*/ 2069027 w 8484968"/>
                      <a:gd name="connsiteY25" fmla="*/ 36576 h 36576"/>
                      <a:gd name="connsiteX26" fmla="*/ 1586036 w 8484968"/>
                      <a:gd name="connsiteY26" fmla="*/ 36576 h 36576"/>
                      <a:gd name="connsiteX27" fmla="*/ 933346 w 8484968"/>
                      <a:gd name="connsiteY27" fmla="*/ 36576 h 36576"/>
                      <a:gd name="connsiteX28" fmla="*/ 0 w 8484968"/>
                      <a:gd name="connsiteY28" fmla="*/ 36576 h 36576"/>
                      <a:gd name="connsiteX29" fmla="*/ 0 w 8484968"/>
                      <a:gd name="connsiteY29" fmla="*/ 0 h 3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484968" h="36576" fill="none" extrusionOk="0">
                        <a:moveTo>
                          <a:pt x="0" y="0"/>
                        </a:moveTo>
                        <a:cubicBezTo>
                          <a:pt x="323800" y="26378"/>
                          <a:pt x="442079" y="-15947"/>
                          <a:pt x="737540" y="0"/>
                        </a:cubicBezTo>
                        <a:cubicBezTo>
                          <a:pt x="1033001" y="15947"/>
                          <a:pt x="1274530" y="-9680"/>
                          <a:pt x="1559929" y="0"/>
                        </a:cubicBezTo>
                        <a:cubicBezTo>
                          <a:pt x="1845328" y="9680"/>
                          <a:pt x="1872942" y="15321"/>
                          <a:pt x="1958070" y="0"/>
                        </a:cubicBezTo>
                        <a:cubicBezTo>
                          <a:pt x="2043198" y="-15321"/>
                          <a:pt x="2349512" y="-16194"/>
                          <a:pt x="2525910" y="0"/>
                        </a:cubicBezTo>
                        <a:cubicBezTo>
                          <a:pt x="2702308" y="16194"/>
                          <a:pt x="2822318" y="-14304"/>
                          <a:pt x="2924051" y="0"/>
                        </a:cubicBezTo>
                        <a:cubicBezTo>
                          <a:pt x="3025784" y="14304"/>
                          <a:pt x="3413866" y="-10774"/>
                          <a:pt x="3576740" y="0"/>
                        </a:cubicBezTo>
                        <a:cubicBezTo>
                          <a:pt x="3739614" y="10774"/>
                          <a:pt x="3910298" y="-11388"/>
                          <a:pt x="4144581" y="0"/>
                        </a:cubicBezTo>
                        <a:cubicBezTo>
                          <a:pt x="4378864" y="11388"/>
                          <a:pt x="4602758" y="-5236"/>
                          <a:pt x="4882120" y="0"/>
                        </a:cubicBezTo>
                        <a:cubicBezTo>
                          <a:pt x="5161482" y="5236"/>
                          <a:pt x="5526281" y="40493"/>
                          <a:pt x="5704509" y="0"/>
                        </a:cubicBezTo>
                        <a:cubicBezTo>
                          <a:pt x="5882737" y="-40493"/>
                          <a:pt x="6102160" y="-30582"/>
                          <a:pt x="6357199" y="0"/>
                        </a:cubicBezTo>
                        <a:cubicBezTo>
                          <a:pt x="6612238" y="30582"/>
                          <a:pt x="6965329" y="36985"/>
                          <a:pt x="7179588" y="0"/>
                        </a:cubicBezTo>
                        <a:cubicBezTo>
                          <a:pt x="7393847" y="-36985"/>
                          <a:pt x="7629668" y="2809"/>
                          <a:pt x="7832278" y="0"/>
                        </a:cubicBezTo>
                        <a:cubicBezTo>
                          <a:pt x="8034888" y="-2809"/>
                          <a:pt x="8267946" y="-3012"/>
                          <a:pt x="8484968" y="0"/>
                        </a:cubicBezTo>
                        <a:cubicBezTo>
                          <a:pt x="8485546" y="9299"/>
                          <a:pt x="8485568" y="26774"/>
                          <a:pt x="8484968" y="36576"/>
                        </a:cubicBezTo>
                        <a:cubicBezTo>
                          <a:pt x="8348219" y="49599"/>
                          <a:pt x="8025157" y="47470"/>
                          <a:pt x="7832278" y="36576"/>
                        </a:cubicBezTo>
                        <a:cubicBezTo>
                          <a:pt x="7639399" y="25683"/>
                          <a:pt x="7567926" y="59309"/>
                          <a:pt x="7349288" y="36576"/>
                        </a:cubicBezTo>
                        <a:cubicBezTo>
                          <a:pt x="7130650" y="13844"/>
                          <a:pt x="7143890" y="33904"/>
                          <a:pt x="6951147" y="36576"/>
                        </a:cubicBezTo>
                        <a:cubicBezTo>
                          <a:pt x="6758404" y="39248"/>
                          <a:pt x="6595951" y="27946"/>
                          <a:pt x="6383307" y="36576"/>
                        </a:cubicBezTo>
                        <a:cubicBezTo>
                          <a:pt x="6170663" y="45206"/>
                          <a:pt x="5883894" y="66722"/>
                          <a:pt x="5730617" y="36576"/>
                        </a:cubicBezTo>
                        <a:cubicBezTo>
                          <a:pt x="5577340" y="6431"/>
                          <a:pt x="5428256" y="37213"/>
                          <a:pt x="5162777" y="36576"/>
                        </a:cubicBezTo>
                        <a:cubicBezTo>
                          <a:pt x="4897298" y="35939"/>
                          <a:pt x="4903879" y="52862"/>
                          <a:pt x="4679786" y="36576"/>
                        </a:cubicBezTo>
                        <a:cubicBezTo>
                          <a:pt x="4455693" y="20290"/>
                          <a:pt x="4199315" y="67867"/>
                          <a:pt x="3857397" y="36576"/>
                        </a:cubicBezTo>
                        <a:cubicBezTo>
                          <a:pt x="3515479" y="5285"/>
                          <a:pt x="3524018" y="25235"/>
                          <a:pt x="3204707" y="36576"/>
                        </a:cubicBezTo>
                        <a:cubicBezTo>
                          <a:pt x="2885396" y="47918"/>
                          <a:pt x="2770780" y="10058"/>
                          <a:pt x="2467168" y="36576"/>
                        </a:cubicBezTo>
                        <a:cubicBezTo>
                          <a:pt x="2163556" y="63094"/>
                          <a:pt x="2206027" y="50317"/>
                          <a:pt x="2069027" y="36576"/>
                        </a:cubicBezTo>
                        <a:cubicBezTo>
                          <a:pt x="1932027" y="22835"/>
                          <a:pt x="1728023" y="18839"/>
                          <a:pt x="1586036" y="36576"/>
                        </a:cubicBezTo>
                        <a:cubicBezTo>
                          <a:pt x="1444049" y="54313"/>
                          <a:pt x="1096771" y="8342"/>
                          <a:pt x="933346" y="36576"/>
                        </a:cubicBezTo>
                        <a:cubicBezTo>
                          <a:pt x="769921" y="64811"/>
                          <a:pt x="199791" y="62512"/>
                          <a:pt x="0" y="36576"/>
                        </a:cubicBezTo>
                        <a:cubicBezTo>
                          <a:pt x="-516" y="20544"/>
                          <a:pt x="1802" y="17140"/>
                          <a:pt x="0" y="0"/>
                        </a:cubicBezTo>
                        <a:close/>
                      </a:path>
                      <a:path w="8484968" h="36576" stroke="0" extrusionOk="0">
                        <a:moveTo>
                          <a:pt x="0" y="0"/>
                        </a:moveTo>
                        <a:cubicBezTo>
                          <a:pt x="102825" y="-8583"/>
                          <a:pt x="299727" y="23067"/>
                          <a:pt x="482990" y="0"/>
                        </a:cubicBezTo>
                        <a:cubicBezTo>
                          <a:pt x="666253" y="-23067"/>
                          <a:pt x="700691" y="-14438"/>
                          <a:pt x="881131" y="0"/>
                        </a:cubicBezTo>
                        <a:cubicBezTo>
                          <a:pt x="1061571" y="14438"/>
                          <a:pt x="1203724" y="-1843"/>
                          <a:pt x="1364122" y="0"/>
                        </a:cubicBezTo>
                        <a:cubicBezTo>
                          <a:pt x="1524520" y="1843"/>
                          <a:pt x="1802327" y="15533"/>
                          <a:pt x="2016812" y="0"/>
                        </a:cubicBezTo>
                        <a:cubicBezTo>
                          <a:pt x="2231297" y="-15533"/>
                          <a:pt x="2477424" y="-18800"/>
                          <a:pt x="2754351" y="0"/>
                        </a:cubicBezTo>
                        <a:cubicBezTo>
                          <a:pt x="3031278" y="18800"/>
                          <a:pt x="3173548" y="1095"/>
                          <a:pt x="3576740" y="0"/>
                        </a:cubicBezTo>
                        <a:cubicBezTo>
                          <a:pt x="3979932" y="-1095"/>
                          <a:pt x="3991562" y="16307"/>
                          <a:pt x="4399130" y="0"/>
                        </a:cubicBezTo>
                        <a:cubicBezTo>
                          <a:pt x="4806698" y="-16307"/>
                          <a:pt x="4686556" y="14411"/>
                          <a:pt x="4966970" y="0"/>
                        </a:cubicBezTo>
                        <a:cubicBezTo>
                          <a:pt x="5247384" y="-14411"/>
                          <a:pt x="5468804" y="-18868"/>
                          <a:pt x="5704509" y="0"/>
                        </a:cubicBezTo>
                        <a:cubicBezTo>
                          <a:pt x="5940214" y="18868"/>
                          <a:pt x="6204798" y="24203"/>
                          <a:pt x="6357199" y="0"/>
                        </a:cubicBezTo>
                        <a:cubicBezTo>
                          <a:pt x="6509600" y="-24203"/>
                          <a:pt x="6747693" y="23604"/>
                          <a:pt x="6925039" y="0"/>
                        </a:cubicBezTo>
                        <a:cubicBezTo>
                          <a:pt x="7102385" y="-23604"/>
                          <a:pt x="7369276" y="-29304"/>
                          <a:pt x="7662579" y="0"/>
                        </a:cubicBezTo>
                        <a:cubicBezTo>
                          <a:pt x="7955882" y="29304"/>
                          <a:pt x="8307630" y="30103"/>
                          <a:pt x="8484968" y="0"/>
                        </a:cubicBezTo>
                        <a:cubicBezTo>
                          <a:pt x="8484744" y="11559"/>
                          <a:pt x="8484360" y="21146"/>
                          <a:pt x="8484968" y="36576"/>
                        </a:cubicBezTo>
                        <a:cubicBezTo>
                          <a:pt x="8365032" y="57071"/>
                          <a:pt x="8124366" y="24784"/>
                          <a:pt x="8001978" y="36576"/>
                        </a:cubicBezTo>
                        <a:cubicBezTo>
                          <a:pt x="7879590" y="48369"/>
                          <a:pt x="7403246" y="24867"/>
                          <a:pt x="7179588" y="36576"/>
                        </a:cubicBezTo>
                        <a:cubicBezTo>
                          <a:pt x="6955930" y="48286"/>
                          <a:pt x="6917986" y="36088"/>
                          <a:pt x="6696598" y="36576"/>
                        </a:cubicBezTo>
                        <a:cubicBezTo>
                          <a:pt x="6475210" y="37065"/>
                          <a:pt x="6293462" y="33572"/>
                          <a:pt x="5959058" y="36576"/>
                        </a:cubicBezTo>
                        <a:cubicBezTo>
                          <a:pt x="5624654" y="39580"/>
                          <a:pt x="5723359" y="48820"/>
                          <a:pt x="5560917" y="36576"/>
                        </a:cubicBezTo>
                        <a:cubicBezTo>
                          <a:pt x="5398475" y="24332"/>
                          <a:pt x="5182428" y="56356"/>
                          <a:pt x="4908228" y="36576"/>
                        </a:cubicBezTo>
                        <a:cubicBezTo>
                          <a:pt x="4634028" y="16796"/>
                          <a:pt x="4641399" y="14515"/>
                          <a:pt x="4425237" y="36576"/>
                        </a:cubicBezTo>
                        <a:cubicBezTo>
                          <a:pt x="4209075" y="58637"/>
                          <a:pt x="3772234" y="14558"/>
                          <a:pt x="3602848" y="36576"/>
                        </a:cubicBezTo>
                        <a:cubicBezTo>
                          <a:pt x="3433462" y="58594"/>
                          <a:pt x="3357380" y="45898"/>
                          <a:pt x="3204707" y="36576"/>
                        </a:cubicBezTo>
                        <a:cubicBezTo>
                          <a:pt x="3052034" y="27254"/>
                          <a:pt x="2731372" y="59634"/>
                          <a:pt x="2552017" y="36576"/>
                        </a:cubicBezTo>
                        <a:cubicBezTo>
                          <a:pt x="2372662" y="13519"/>
                          <a:pt x="2286298" y="39516"/>
                          <a:pt x="2153876" y="36576"/>
                        </a:cubicBezTo>
                        <a:cubicBezTo>
                          <a:pt x="2021454" y="33636"/>
                          <a:pt x="1868883" y="34678"/>
                          <a:pt x="1670886" y="36576"/>
                        </a:cubicBezTo>
                        <a:cubicBezTo>
                          <a:pt x="1472889" y="38475"/>
                          <a:pt x="1146179" y="7532"/>
                          <a:pt x="933346" y="36576"/>
                        </a:cubicBezTo>
                        <a:cubicBezTo>
                          <a:pt x="720513" y="65620"/>
                          <a:pt x="377713" y="38899"/>
                          <a:pt x="0" y="36576"/>
                        </a:cubicBezTo>
                        <a:cubicBezTo>
                          <a:pt x="-299" y="20797"/>
                          <a:pt x="-1602" y="1003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9642276" y="5273595"/>
            <a:ext cx="14168225" cy="7953354"/>
          </a:xfrm>
        </p:spPr>
        <p:txBody>
          <a:bodyPr>
            <a:normAutofit/>
          </a:bodyPr>
          <a:lstStyle/>
          <a:p>
            <a:r>
              <a:rPr lang="en-US" sz="3600" dirty="0"/>
              <a:t>Arising of novel and coherent structures, patterns and properties though interaction of elements</a:t>
            </a:r>
          </a:p>
          <a:p>
            <a:r>
              <a:rPr lang="en-US" sz="3600" dirty="0"/>
              <a:t>Can’t be deduced from the properties of the elements</a:t>
            </a:r>
          </a:p>
          <a:p>
            <a:r>
              <a:rPr lang="en-US" sz="3600" dirty="0"/>
              <a:t>Pattern can feedback on individuals…</a:t>
            </a:r>
            <a:r>
              <a:rPr lang="en-US" sz="3600" i="1" dirty="0"/>
              <a:t>across level models</a:t>
            </a:r>
            <a:r>
              <a:rPr lang="en-US" sz="3600" dirty="0"/>
              <a:t>! </a:t>
            </a:r>
          </a:p>
          <a:p>
            <a:endParaRPr lang="en-US" sz="3600" dirty="0"/>
          </a:p>
          <a:p>
            <a:r>
              <a:rPr lang="en-US" sz="3600" dirty="0"/>
              <a:t>Example</a:t>
            </a:r>
          </a:p>
          <a:p>
            <a:pPr marL="685800" indent="-685800">
              <a:buFont typeface="Arial" panose="020B0604020202020204" pitchFamily="34" charset="0"/>
              <a:buChar char="•"/>
            </a:pPr>
            <a:r>
              <a:rPr lang="en-US" sz="3600" dirty="0"/>
              <a:t>Imagine a system of arrows where each faces the same direction along a defined radius of a circle</a:t>
            </a:r>
          </a:p>
          <a:p>
            <a:pPr marL="1600017" lvl="1" indent="-685800">
              <a:buFont typeface="Arial" panose="020B0604020202020204" pitchFamily="34" charset="0"/>
              <a:buChar char="•"/>
            </a:pPr>
            <a:r>
              <a:rPr lang="en-US" sz="3600" dirty="0"/>
              <a:t>Assign 1 rule: Each second move forward 0.35 units and then turn right 1°. What will happen?</a:t>
            </a:r>
          </a:p>
          <a:p>
            <a:pPr marL="1600017" lvl="1" indent="-685800">
              <a:buFont typeface="Arial" panose="020B0604020202020204" pitchFamily="34" charset="0"/>
              <a:buChar char="•"/>
            </a:pPr>
            <a:r>
              <a:rPr lang="en-US" sz="3600" dirty="0"/>
              <a:t>Change the behavior and have them move 0.5 units. What will happen? </a:t>
            </a:r>
          </a:p>
          <a:p>
            <a:pPr marL="685800" indent="-685800">
              <a:buFont typeface="Arial" panose="020B0604020202020204" pitchFamily="34" charset="0"/>
              <a:buChar char="•"/>
            </a:pPr>
            <a:endParaRPr lang="en-US" sz="3600" dirty="0"/>
          </a:p>
        </p:txBody>
      </p:sp>
    </p:spTree>
    <p:extLst>
      <p:ext uri="{BB962C8B-B14F-4D97-AF65-F5344CB8AC3E}">
        <p14:creationId xmlns:p14="http://schemas.microsoft.com/office/powerpoint/2010/main" val="39753639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224" y="549276"/>
            <a:ext cx="11980992" cy="2286000"/>
          </a:xfrm>
        </p:spPr>
        <p:txBody>
          <a:bodyPr/>
          <a:lstStyle/>
          <a:p>
            <a:r>
              <a:rPr lang="en-US" dirty="0"/>
              <a:t>Why Agent-based Models? </a:t>
            </a:r>
          </a:p>
        </p:txBody>
      </p:sp>
      <p:sp>
        <p:nvSpPr>
          <p:cNvPr id="3" name="Content Placeholder 2"/>
          <p:cNvSpPr>
            <a:spLocks noGrp="1"/>
          </p:cNvSpPr>
          <p:nvPr>
            <p:ph idx="1"/>
          </p:nvPr>
        </p:nvSpPr>
        <p:spPr>
          <a:xfrm>
            <a:off x="1742301" y="2393821"/>
            <a:ext cx="19607876" cy="8876691"/>
          </a:xfrm>
        </p:spPr>
        <p:txBody>
          <a:bodyPr>
            <a:normAutofit/>
          </a:bodyPr>
          <a:lstStyle/>
          <a:p>
            <a:r>
              <a:rPr lang="en-US" dirty="0"/>
              <a:t>Agent-based models are computationally expensive, require some programming skills, and a completely novel way to analyze them. </a:t>
            </a:r>
          </a:p>
          <a:p>
            <a:r>
              <a:rPr lang="en-US" dirty="0"/>
              <a:t>So why would we use them? </a:t>
            </a:r>
          </a:p>
          <a:p>
            <a:pPr marL="685800" indent="-685800">
              <a:buFont typeface="Arial" panose="020B0604020202020204" pitchFamily="34" charset="0"/>
              <a:buChar char="•"/>
            </a:pPr>
            <a:r>
              <a:rPr lang="en-US" dirty="0"/>
              <a:t>We think of the world more complexly and consider interactions</a:t>
            </a:r>
          </a:p>
          <a:p>
            <a:pPr marL="685800" indent="-685800">
              <a:buFont typeface="Arial" panose="020B0604020202020204" pitchFamily="34" charset="0"/>
              <a:buChar char="•"/>
            </a:pPr>
            <a:r>
              <a:rPr lang="en-US" dirty="0"/>
              <a:t>Can explore what happens to systems because of individuals, and to individuals because of systems (feedbacks and thresholds)</a:t>
            </a:r>
          </a:p>
          <a:p>
            <a:pPr marL="685800" indent="-685800">
              <a:buFont typeface="Arial" panose="020B0604020202020204" pitchFamily="34" charset="0"/>
              <a:buChar char="•"/>
            </a:pPr>
            <a:r>
              <a:rPr lang="en-US" dirty="0"/>
              <a:t>Can use rules instead of equations to explain phenomena (</a:t>
            </a:r>
            <a:r>
              <a:rPr lang="en-US" dirty="0" err="1"/>
              <a:t>e.g</a:t>
            </a:r>
            <a:r>
              <a:rPr lang="en-US" dirty="0"/>
              <a:t>, don’t have to know differential equations). Language is much closer to natural language. </a:t>
            </a:r>
          </a:p>
          <a:p>
            <a:pPr marL="685800" indent="-685800">
              <a:buFont typeface="Arial" panose="020B0604020202020204" pitchFamily="34" charset="0"/>
              <a:buChar char="•"/>
            </a:pPr>
            <a:r>
              <a:rPr lang="en-US" dirty="0"/>
              <a:t>Enables analysis of big data and integrated approaches. </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77248749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84D21-9C6B-146B-C7AE-CB861FA9771B}"/>
              </a:ext>
            </a:extLst>
          </p:cNvPr>
          <p:cNvSpPr>
            <a:spLocks noGrp="1"/>
          </p:cNvSpPr>
          <p:nvPr>
            <p:ph type="title"/>
          </p:nvPr>
        </p:nvSpPr>
        <p:spPr/>
        <p:txBody>
          <a:bodyPr/>
          <a:lstStyle/>
          <a:p>
            <a:r>
              <a:rPr lang="en-US" dirty="0"/>
              <a:t>Predator-prey example</a:t>
            </a:r>
          </a:p>
        </p:txBody>
      </p:sp>
      <p:sp>
        <p:nvSpPr>
          <p:cNvPr id="4" name="Slide Number Placeholder 3">
            <a:extLst>
              <a:ext uri="{FF2B5EF4-FFF2-40B4-BE49-F238E27FC236}">
                <a16:creationId xmlns:a16="http://schemas.microsoft.com/office/drawing/2014/main" id="{09F4F703-F3D4-4E9D-C27A-8CC995AE249E}"/>
              </a:ext>
            </a:extLst>
          </p:cNvPr>
          <p:cNvSpPr>
            <a:spLocks noGrp="1"/>
          </p:cNvSpPr>
          <p:nvPr>
            <p:ph type="sldNum" sz="quarter" idx="10"/>
          </p:nvPr>
        </p:nvSpPr>
        <p:spPr/>
        <p:txBody>
          <a:bodyPr/>
          <a:lstStyle/>
          <a:p>
            <a:fld id="{3B8259A0-B2B6-4A51-8281-FB7C9390777E}" type="slidenum">
              <a:rPr lang="en-US" smtClean="0"/>
              <a:pPr/>
              <a:t>24</a:t>
            </a:fld>
            <a:endParaRPr lang="en-US"/>
          </a:p>
        </p:txBody>
      </p:sp>
      <p:pic>
        <p:nvPicPr>
          <p:cNvPr id="1026" name="Picture 2">
            <a:extLst>
              <a:ext uri="{FF2B5EF4-FFF2-40B4-BE49-F238E27FC236}">
                <a16:creationId xmlns:a16="http://schemas.microsoft.com/office/drawing/2014/main" id="{55801810-7F59-4D3A-A9F9-17AF58F5F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73" y="3047926"/>
            <a:ext cx="7576269" cy="23176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071E072-5871-07BF-7EA3-E90BBC9C410B}"/>
              </a:ext>
            </a:extLst>
          </p:cNvPr>
          <p:cNvPicPr>
            <a:picLocks noChangeAspect="1"/>
          </p:cNvPicPr>
          <p:nvPr/>
        </p:nvPicPr>
        <p:blipFill>
          <a:blip r:embed="rId4"/>
          <a:stretch>
            <a:fillRect/>
          </a:stretch>
        </p:blipFill>
        <p:spPr>
          <a:xfrm>
            <a:off x="8030142" y="4902255"/>
            <a:ext cx="13533279" cy="8324647"/>
          </a:xfrm>
          <a:prstGeom prst="rect">
            <a:avLst/>
          </a:prstGeom>
        </p:spPr>
      </p:pic>
      <p:sp>
        <p:nvSpPr>
          <p:cNvPr id="9" name="TextBox 8">
            <a:extLst>
              <a:ext uri="{FF2B5EF4-FFF2-40B4-BE49-F238E27FC236}">
                <a16:creationId xmlns:a16="http://schemas.microsoft.com/office/drawing/2014/main" id="{48677D74-9110-0BC7-091C-AB18115762F2}"/>
              </a:ext>
            </a:extLst>
          </p:cNvPr>
          <p:cNvSpPr txBox="1"/>
          <p:nvPr/>
        </p:nvSpPr>
        <p:spPr>
          <a:xfrm>
            <a:off x="11537668" y="4255924"/>
            <a:ext cx="4068743" cy="646331"/>
          </a:xfrm>
          <a:prstGeom prst="rect">
            <a:avLst/>
          </a:prstGeom>
          <a:noFill/>
        </p:spPr>
        <p:txBody>
          <a:bodyPr wrap="none" rtlCol="0">
            <a:spAutoFit/>
          </a:bodyPr>
          <a:lstStyle/>
          <a:p>
            <a:r>
              <a:rPr lang="en-US" b="1" dirty="0"/>
              <a:t>Agent-based model</a:t>
            </a:r>
          </a:p>
        </p:txBody>
      </p:sp>
    </p:spTree>
    <p:extLst>
      <p:ext uri="{BB962C8B-B14F-4D97-AF65-F5344CB8AC3E}">
        <p14:creationId xmlns:p14="http://schemas.microsoft.com/office/powerpoint/2010/main" val="385570276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223" y="549276"/>
            <a:ext cx="17390953" cy="2286000"/>
          </a:xfrm>
        </p:spPr>
        <p:txBody>
          <a:bodyPr/>
          <a:lstStyle/>
          <a:p>
            <a:r>
              <a:rPr lang="en-US" dirty="0"/>
              <a:t>Let’s get to modeling: Intro to </a:t>
            </a:r>
            <a:r>
              <a:rPr lang="en-US" dirty="0" err="1"/>
              <a:t>Netlogo</a:t>
            </a:r>
            <a:endParaRPr lang="en-US" dirty="0"/>
          </a:p>
        </p:txBody>
      </p:sp>
      <p:sp>
        <p:nvSpPr>
          <p:cNvPr id="3" name="Content Placeholder 2"/>
          <p:cNvSpPr>
            <a:spLocks noGrp="1"/>
          </p:cNvSpPr>
          <p:nvPr>
            <p:ph idx="1"/>
          </p:nvPr>
        </p:nvSpPr>
        <p:spPr>
          <a:xfrm>
            <a:off x="1742301" y="2393821"/>
            <a:ext cx="19607876" cy="8876691"/>
          </a:xfrm>
        </p:spPr>
        <p:txBody>
          <a:bodyPr>
            <a:normAutofit/>
          </a:bodyPr>
          <a:lstStyle/>
          <a:p>
            <a:r>
              <a:rPr lang="en-US" dirty="0" err="1"/>
              <a:t>Netlogo</a:t>
            </a:r>
            <a:endParaRPr lang="en-US" dirty="0"/>
          </a:p>
          <a:p>
            <a:pPr marL="685800" indent="-685800">
              <a:buFont typeface="Arial" panose="020B0604020202020204" pitchFamily="34" charset="0"/>
              <a:buChar char="•"/>
            </a:pPr>
            <a:r>
              <a:rPr lang="en-US" dirty="0"/>
              <a:t>Agent-based modeling platform (designed by Uri Wilensky at Northwestern), based on </a:t>
            </a:r>
          </a:p>
          <a:p>
            <a:pPr marL="685800" indent="-685800">
              <a:buFont typeface="Arial" panose="020B0604020202020204" pitchFamily="34" charset="0"/>
              <a:buChar char="•"/>
            </a:pPr>
            <a:r>
              <a:rPr lang="en-US" dirty="0"/>
              <a:t>Spatially explicit by nature</a:t>
            </a:r>
          </a:p>
          <a:p>
            <a:pPr marL="685800" indent="-685800">
              <a:buFont typeface="Arial" panose="020B0604020202020204" pitchFamily="34" charset="0"/>
              <a:buChar char="•"/>
            </a:pPr>
            <a:r>
              <a:rPr lang="en-US" dirty="0"/>
              <a:t>Open-source and extendable</a:t>
            </a:r>
          </a:p>
          <a:p>
            <a:pPr marL="685800" indent="-685800">
              <a:buFont typeface="Arial" panose="020B0604020202020204" pitchFamily="34" charset="0"/>
              <a:buChar char="•"/>
            </a:pPr>
            <a:r>
              <a:rPr lang="en-US" dirty="0"/>
              <a:t>Low threshold designed to narrow gap between modeler and programmer</a:t>
            </a:r>
          </a:p>
          <a:p>
            <a:pPr marL="685800" indent="-685800">
              <a:buFont typeface="Arial" panose="020B0604020202020204" pitchFamily="34" charset="0"/>
              <a:buChar char="•"/>
            </a:pPr>
            <a:r>
              <a:rPr lang="en-US" dirty="0"/>
              <a:t>High ceiling—models can be scientific enough to be published in literature.  </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55148651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650" cy="13716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6065" cy="13716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2639E67-A929-463B-BC1F-A148092EE771}"/>
              </a:ext>
            </a:extLst>
          </p:cNvPr>
          <p:cNvSpPr txBox="1">
            <a:spLocks/>
          </p:cNvSpPr>
          <p:nvPr/>
        </p:nvSpPr>
        <p:spPr>
          <a:xfrm>
            <a:off x="1279826" y="4148726"/>
            <a:ext cx="5503275" cy="541855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1828434" rtl="0" eaLnBrk="1" latinLnBrk="0" hangingPunct="1">
              <a:lnSpc>
                <a:spcPct val="90000"/>
              </a:lnSpc>
              <a:spcBef>
                <a:spcPct val="0"/>
              </a:spcBef>
              <a:buNone/>
              <a:defRPr lang="en-US" sz="6000" kern="1200">
                <a:solidFill>
                  <a:schemeClr val="tx1"/>
                </a:solidFill>
                <a:latin typeface="Montserrat Hairline" charset="0"/>
                <a:ea typeface="Montserrat Hairline" charset="0"/>
                <a:cs typeface="Montserrat Hairline" charset="0"/>
              </a:defRPr>
            </a:lvl1pPr>
          </a:lstStyle>
          <a:p>
            <a:pPr algn="ctr" defTabSz="914400">
              <a:spcAft>
                <a:spcPts val="600"/>
              </a:spcAft>
            </a:pPr>
            <a:r>
              <a:rPr lang="en-US" sz="4400" b="1" kern="1200" dirty="0">
                <a:solidFill>
                  <a:srgbClr val="FFFFFF"/>
                </a:solidFill>
                <a:latin typeface="+mj-lt"/>
                <a:ea typeface="+mj-ea"/>
                <a:cs typeface="+mj-cs"/>
              </a:rPr>
              <a:t>A few thoughts to consider at 10,000 feet before beginning…</a:t>
            </a:r>
          </a:p>
        </p:txBody>
      </p:sp>
      <p:graphicFrame>
        <p:nvGraphicFramePr>
          <p:cNvPr id="4" name="Table 3">
            <a:extLst>
              <a:ext uri="{FF2B5EF4-FFF2-40B4-BE49-F238E27FC236}">
                <a16:creationId xmlns:a16="http://schemas.microsoft.com/office/drawing/2014/main" id="{556AAC6C-5715-4379-8B29-8BEBC9AA02D9}"/>
              </a:ext>
            </a:extLst>
          </p:cNvPr>
          <p:cNvGraphicFramePr>
            <a:graphicFrameLocks noGrp="1"/>
          </p:cNvGraphicFramePr>
          <p:nvPr>
            <p:extLst>
              <p:ext uri="{D42A27DB-BD31-4B8C-83A1-F6EECF244321}">
                <p14:modId xmlns:p14="http://schemas.microsoft.com/office/powerpoint/2010/main" val="2179043535"/>
              </p:ext>
            </p:extLst>
          </p:nvPr>
        </p:nvGraphicFramePr>
        <p:xfrm>
          <a:off x="8893052" y="2904174"/>
          <a:ext cx="12736742" cy="9685786"/>
        </p:xfrm>
        <a:graphic>
          <a:graphicData uri="http://schemas.openxmlformats.org/drawingml/2006/table">
            <a:tbl>
              <a:tblPr firstRow="1" bandRow="1">
                <a:tableStyleId>{5C22544A-7EE6-4342-B048-85BDC9FD1C3A}</a:tableStyleId>
              </a:tblPr>
              <a:tblGrid>
                <a:gridCol w="2888400">
                  <a:extLst>
                    <a:ext uri="{9D8B030D-6E8A-4147-A177-3AD203B41FA5}">
                      <a16:colId xmlns:a16="http://schemas.microsoft.com/office/drawing/2014/main" val="20000"/>
                    </a:ext>
                  </a:extLst>
                </a:gridCol>
                <a:gridCol w="9848342">
                  <a:extLst>
                    <a:ext uri="{9D8B030D-6E8A-4147-A177-3AD203B41FA5}">
                      <a16:colId xmlns:a16="http://schemas.microsoft.com/office/drawing/2014/main" val="20001"/>
                    </a:ext>
                  </a:extLst>
                </a:gridCol>
              </a:tblGrid>
              <a:tr h="331928">
                <a:tc>
                  <a:txBody>
                    <a:bodyPr/>
                    <a:lstStyle/>
                    <a:p>
                      <a:r>
                        <a:rPr lang="en-US" sz="3000">
                          <a:solidFill>
                            <a:schemeClr val="bg1"/>
                          </a:solidFill>
                        </a:rPr>
                        <a:t>Think About</a:t>
                      </a:r>
                    </a:p>
                  </a:txBody>
                  <a:tcPr marL="75438" marR="75438" marT="37719" marB="37719"/>
                </a:tc>
                <a:tc>
                  <a:txBody>
                    <a:bodyPr/>
                    <a:lstStyle/>
                    <a:p>
                      <a:r>
                        <a:rPr lang="en-US" sz="3000">
                          <a:solidFill>
                            <a:schemeClr val="bg1"/>
                          </a:solidFill>
                        </a:rPr>
                        <a:t>Ask Yourself</a:t>
                      </a:r>
                    </a:p>
                  </a:txBody>
                  <a:tcPr marL="75438" marR="75438" marT="37719" marB="37719"/>
                </a:tc>
                <a:extLst>
                  <a:ext uri="{0D108BD9-81ED-4DB2-BD59-A6C34878D82A}">
                    <a16:rowId xmlns:a16="http://schemas.microsoft.com/office/drawing/2014/main" val="10000"/>
                  </a:ext>
                </a:extLst>
              </a:tr>
              <a:tr h="2620214">
                <a:tc>
                  <a:txBody>
                    <a:bodyPr/>
                    <a:lstStyle/>
                    <a:p>
                      <a:r>
                        <a:rPr lang="en-US" sz="3300" dirty="0">
                          <a:solidFill>
                            <a:schemeClr val="tx2"/>
                          </a:solidFill>
                        </a:rPr>
                        <a:t>Purpose /</a:t>
                      </a:r>
                      <a:r>
                        <a:rPr lang="en-US" sz="3300" baseline="0" dirty="0">
                          <a:solidFill>
                            <a:schemeClr val="tx2"/>
                          </a:solidFill>
                        </a:rPr>
                        <a:t> Objectives</a:t>
                      </a:r>
                      <a:endParaRPr lang="en-US" sz="3300" dirty="0">
                        <a:solidFill>
                          <a:schemeClr val="tx2"/>
                        </a:solidFill>
                      </a:endParaRPr>
                    </a:p>
                  </a:txBody>
                  <a:tcPr marL="75438" marR="75438" marT="37719" marB="37719"/>
                </a:tc>
                <a:tc>
                  <a:txBody>
                    <a:bodyPr/>
                    <a:lstStyle/>
                    <a:p>
                      <a:r>
                        <a:rPr lang="en-US" sz="3300" dirty="0">
                          <a:solidFill>
                            <a:schemeClr val="tx2"/>
                          </a:solidFill>
                        </a:rPr>
                        <a:t>Why are you developing a model (understanding, forecasting, informing, etc.)?</a:t>
                      </a:r>
                    </a:p>
                    <a:p>
                      <a:r>
                        <a:rPr lang="en-US" sz="3300" dirty="0">
                          <a:solidFill>
                            <a:schemeClr val="tx2"/>
                          </a:solidFill>
                        </a:rPr>
                        <a:t>What are you trying to accomplish with a model?  </a:t>
                      </a:r>
                    </a:p>
                    <a:p>
                      <a:r>
                        <a:rPr lang="en-US" sz="3300" dirty="0">
                          <a:solidFill>
                            <a:schemeClr val="tx2"/>
                          </a:solidFill>
                        </a:rPr>
                        <a:t>What question is being asked of the model?  </a:t>
                      </a:r>
                    </a:p>
                    <a:p>
                      <a:r>
                        <a:rPr lang="en-US" sz="3300" dirty="0">
                          <a:solidFill>
                            <a:schemeClr val="tx2"/>
                          </a:solidFill>
                        </a:rPr>
                        <a:t>What is the model simulating?</a:t>
                      </a:r>
                    </a:p>
                  </a:txBody>
                  <a:tcPr marL="75438" marR="75438" marT="37719" marB="37719"/>
                </a:tc>
                <a:extLst>
                  <a:ext uri="{0D108BD9-81ED-4DB2-BD59-A6C34878D82A}">
                    <a16:rowId xmlns:a16="http://schemas.microsoft.com/office/drawing/2014/main" val="10001"/>
                  </a:ext>
                </a:extLst>
              </a:tr>
              <a:tr h="1111454">
                <a:tc>
                  <a:txBody>
                    <a:bodyPr/>
                    <a:lstStyle/>
                    <a:p>
                      <a:r>
                        <a:rPr lang="en-US" sz="3300">
                          <a:solidFill>
                            <a:schemeClr val="tx2"/>
                          </a:solidFill>
                        </a:rPr>
                        <a:t>Fidelity</a:t>
                      </a:r>
                    </a:p>
                  </a:txBody>
                  <a:tcPr marL="75438" marR="75438" marT="37719" marB="37719"/>
                </a:tc>
                <a:tc>
                  <a:txBody>
                    <a:bodyPr/>
                    <a:lstStyle/>
                    <a:p>
                      <a:r>
                        <a:rPr lang="en-US" sz="3300">
                          <a:solidFill>
                            <a:schemeClr val="tx2"/>
                          </a:solidFill>
                        </a:rPr>
                        <a:t>What level of accuracy is required </a:t>
                      </a:r>
                    </a:p>
                    <a:p>
                      <a:r>
                        <a:rPr lang="en-US" sz="3300">
                          <a:solidFill>
                            <a:schemeClr val="tx2"/>
                          </a:solidFill>
                        </a:rPr>
                        <a:t>(exact v. relative comparison)?</a:t>
                      </a:r>
                    </a:p>
                  </a:txBody>
                  <a:tcPr marL="75438" marR="75438" marT="37719" marB="37719"/>
                </a:tc>
                <a:extLst>
                  <a:ext uri="{0D108BD9-81ED-4DB2-BD59-A6C34878D82A}">
                    <a16:rowId xmlns:a16="http://schemas.microsoft.com/office/drawing/2014/main" val="10002"/>
                  </a:ext>
                </a:extLst>
              </a:tr>
              <a:tr h="1614374">
                <a:tc>
                  <a:txBody>
                    <a:bodyPr/>
                    <a:lstStyle/>
                    <a:p>
                      <a:r>
                        <a:rPr lang="en-US" sz="3300">
                          <a:solidFill>
                            <a:schemeClr val="tx2"/>
                          </a:solidFill>
                        </a:rPr>
                        <a:t>Space</a:t>
                      </a:r>
                    </a:p>
                  </a:txBody>
                  <a:tcPr marL="75438" marR="75438" marT="37719" marB="37719"/>
                </a:tc>
                <a:tc>
                  <a:txBody>
                    <a:bodyPr/>
                    <a:lstStyle/>
                    <a:p>
                      <a:r>
                        <a:rPr lang="en-US" sz="3300" dirty="0">
                          <a:solidFill>
                            <a:schemeClr val="tx2"/>
                          </a:solidFill>
                        </a:rPr>
                        <a:t>Where is the model targeting?</a:t>
                      </a:r>
                    </a:p>
                    <a:p>
                      <a:r>
                        <a:rPr lang="en-US" sz="3300" dirty="0">
                          <a:solidFill>
                            <a:schemeClr val="tx2"/>
                          </a:solidFill>
                        </a:rPr>
                        <a:t>What spatial</a:t>
                      </a:r>
                      <a:r>
                        <a:rPr lang="en-US" sz="3300" baseline="0" dirty="0">
                          <a:solidFill>
                            <a:schemeClr val="tx2"/>
                          </a:solidFill>
                        </a:rPr>
                        <a:t> resolution is of interest </a:t>
                      </a:r>
                    </a:p>
                    <a:p>
                      <a:r>
                        <a:rPr lang="en-US" sz="3300" dirty="0">
                          <a:solidFill>
                            <a:schemeClr val="tx2"/>
                          </a:solidFill>
                        </a:rPr>
                        <a:t>(none,</a:t>
                      </a:r>
                      <a:r>
                        <a:rPr lang="en-US" sz="3300" baseline="0" dirty="0">
                          <a:solidFill>
                            <a:schemeClr val="tx2"/>
                          </a:solidFill>
                        </a:rPr>
                        <a:t> </a:t>
                      </a:r>
                      <a:r>
                        <a:rPr lang="en-US" sz="3300" dirty="0">
                          <a:solidFill>
                            <a:schemeClr val="tx2"/>
                          </a:solidFill>
                        </a:rPr>
                        <a:t>order of magnitude)?</a:t>
                      </a:r>
                    </a:p>
                  </a:txBody>
                  <a:tcPr marL="75438" marR="75438" marT="37719" marB="37719"/>
                </a:tc>
                <a:extLst>
                  <a:ext uri="{0D108BD9-81ED-4DB2-BD59-A6C34878D82A}">
                    <a16:rowId xmlns:a16="http://schemas.microsoft.com/office/drawing/2014/main" val="10003"/>
                  </a:ext>
                </a:extLst>
              </a:tr>
              <a:tr h="1111454">
                <a:tc>
                  <a:txBody>
                    <a:bodyPr/>
                    <a:lstStyle/>
                    <a:p>
                      <a:r>
                        <a:rPr lang="en-US" sz="3300">
                          <a:solidFill>
                            <a:schemeClr val="tx2"/>
                          </a:solidFill>
                        </a:rPr>
                        <a:t>Time</a:t>
                      </a:r>
                    </a:p>
                  </a:txBody>
                  <a:tcPr marL="75438" marR="75438" marT="37719" marB="37719"/>
                </a:tc>
                <a:tc>
                  <a:txBody>
                    <a:bodyPr/>
                    <a:lstStyle/>
                    <a:p>
                      <a:r>
                        <a:rPr lang="en-US" sz="3300">
                          <a:solidFill>
                            <a:schemeClr val="tx2"/>
                          </a:solidFill>
                        </a:rPr>
                        <a:t>Is the model simulating time?</a:t>
                      </a:r>
                    </a:p>
                    <a:p>
                      <a:r>
                        <a:rPr lang="en-US" sz="3300">
                          <a:solidFill>
                            <a:schemeClr val="tx2"/>
                          </a:solidFill>
                        </a:rPr>
                        <a:t>How long and detailed (order of magnitude)?</a:t>
                      </a:r>
                    </a:p>
                  </a:txBody>
                  <a:tcPr marL="75438" marR="75438" marT="37719" marB="37719"/>
                </a:tc>
                <a:extLst>
                  <a:ext uri="{0D108BD9-81ED-4DB2-BD59-A6C34878D82A}">
                    <a16:rowId xmlns:a16="http://schemas.microsoft.com/office/drawing/2014/main" val="10004"/>
                  </a:ext>
                </a:extLst>
              </a:tr>
              <a:tr h="1111454">
                <a:tc>
                  <a:txBody>
                    <a:bodyPr/>
                    <a:lstStyle/>
                    <a:p>
                      <a:r>
                        <a:rPr lang="en-US" sz="3300" dirty="0">
                          <a:solidFill>
                            <a:schemeClr val="tx2"/>
                          </a:solidFill>
                        </a:rPr>
                        <a:t>Uncertainty</a:t>
                      </a:r>
                    </a:p>
                  </a:txBody>
                  <a:tcPr marL="75438" marR="75438" marT="37719" marB="37719"/>
                </a:tc>
                <a:tc>
                  <a:txBody>
                    <a:bodyPr/>
                    <a:lstStyle/>
                    <a:p>
                      <a:r>
                        <a:rPr lang="en-US" sz="3300" dirty="0">
                          <a:solidFill>
                            <a:schemeClr val="tx2"/>
                          </a:solidFill>
                        </a:rPr>
                        <a:t>Where are the data gaps? How does uncertainty work with EWN®?</a:t>
                      </a:r>
                    </a:p>
                  </a:txBody>
                  <a:tcPr marL="75438" marR="75438" marT="37719" marB="37719"/>
                </a:tc>
                <a:extLst>
                  <a:ext uri="{0D108BD9-81ED-4DB2-BD59-A6C34878D82A}">
                    <a16:rowId xmlns:a16="http://schemas.microsoft.com/office/drawing/2014/main" val="10005"/>
                  </a:ext>
                </a:extLst>
              </a:tr>
              <a:tr h="1111454">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en-US" sz="3300" dirty="0">
                          <a:solidFill>
                            <a:schemeClr val="tx2"/>
                          </a:solidFill>
                        </a:rPr>
                        <a:t>The Big Picture</a:t>
                      </a:r>
                    </a:p>
                    <a:p>
                      <a:endParaRPr lang="en-US" sz="3300" dirty="0">
                        <a:solidFill>
                          <a:schemeClr val="tx2"/>
                        </a:solidFill>
                      </a:endParaRPr>
                    </a:p>
                  </a:txBody>
                  <a:tcPr marL="75438" marR="75438" marT="37719" marB="37719"/>
                </a:tc>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en-US" sz="3300" dirty="0">
                          <a:solidFill>
                            <a:schemeClr val="tx2"/>
                          </a:solidFill>
                        </a:rPr>
                        <a:t>Are the</a:t>
                      </a:r>
                      <a:r>
                        <a:rPr lang="en-US" sz="3300" baseline="0" dirty="0">
                          <a:solidFill>
                            <a:schemeClr val="tx2"/>
                          </a:solidFill>
                        </a:rPr>
                        <a:t> prior five categories commensurate?</a:t>
                      </a:r>
                      <a:endParaRPr lang="en-US" sz="3300" dirty="0">
                        <a:solidFill>
                          <a:schemeClr val="tx2"/>
                        </a:solidFill>
                      </a:endParaRPr>
                    </a:p>
                    <a:p>
                      <a:endParaRPr lang="en-US" sz="3300" dirty="0">
                        <a:solidFill>
                          <a:schemeClr val="tx2"/>
                        </a:solidFill>
                      </a:endParaRPr>
                    </a:p>
                  </a:txBody>
                  <a:tcPr marL="75438" marR="75438" marT="37719" marB="37719"/>
                </a:tc>
                <a:extLst>
                  <a:ext uri="{0D108BD9-81ED-4DB2-BD59-A6C34878D82A}">
                    <a16:rowId xmlns:a16="http://schemas.microsoft.com/office/drawing/2014/main" val="2337095539"/>
                  </a:ext>
                </a:extLst>
              </a:tr>
            </a:tbl>
          </a:graphicData>
        </a:graphic>
      </p:graphicFrame>
    </p:spTree>
    <p:extLst>
      <p:ext uri="{BB962C8B-B14F-4D97-AF65-F5344CB8AC3E}">
        <p14:creationId xmlns:p14="http://schemas.microsoft.com/office/powerpoint/2010/main" val="4028494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are models (in)appropriate?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8968944"/>
              </p:ext>
            </p:extLst>
          </p:nvPr>
        </p:nvGraphicFramePr>
        <p:xfrm>
          <a:off x="3959225" y="3139440"/>
          <a:ext cx="17068800" cy="7680960"/>
        </p:xfrm>
        <a:graphic>
          <a:graphicData uri="http://schemas.openxmlformats.org/drawingml/2006/table">
            <a:tbl>
              <a:tblPr firstRow="1" bandRow="1">
                <a:tableStyleId>{5C22544A-7EE6-4342-B048-85BDC9FD1C3A}</a:tableStyleId>
              </a:tblPr>
              <a:tblGrid>
                <a:gridCol w="8229600">
                  <a:extLst>
                    <a:ext uri="{9D8B030D-6E8A-4147-A177-3AD203B41FA5}">
                      <a16:colId xmlns:a16="http://schemas.microsoft.com/office/drawing/2014/main" val="20000"/>
                    </a:ext>
                  </a:extLst>
                </a:gridCol>
                <a:gridCol w="8839200">
                  <a:extLst>
                    <a:ext uri="{9D8B030D-6E8A-4147-A177-3AD203B41FA5}">
                      <a16:colId xmlns:a16="http://schemas.microsoft.com/office/drawing/2014/main" val="20001"/>
                    </a:ext>
                  </a:extLst>
                </a:gridCol>
              </a:tblGrid>
              <a:tr h="792480">
                <a:tc>
                  <a:txBody>
                    <a:bodyPr/>
                    <a:lstStyle/>
                    <a:p>
                      <a:r>
                        <a:rPr lang="en-US" sz="4000" dirty="0">
                          <a:solidFill>
                            <a:schemeClr val="bg1"/>
                          </a:solidFill>
                        </a:rPr>
                        <a:t>Models</a:t>
                      </a:r>
                      <a:r>
                        <a:rPr lang="en-US" sz="4000" baseline="0" dirty="0">
                          <a:solidFill>
                            <a:schemeClr val="bg1"/>
                          </a:solidFill>
                        </a:rPr>
                        <a:t> might help</a:t>
                      </a:r>
                      <a:endParaRPr lang="en-US" sz="4000" dirty="0">
                        <a:solidFill>
                          <a:schemeClr val="bg1"/>
                        </a:solidFill>
                      </a:endParaRPr>
                    </a:p>
                  </a:txBody>
                  <a:tcPr marL="182880" marR="182880" marT="91440" marB="91440"/>
                </a:tc>
                <a:tc>
                  <a:txBody>
                    <a:bodyPr/>
                    <a:lstStyle/>
                    <a:p>
                      <a:r>
                        <a:rPr lang="en-US" sz="4000" dirty="0">
                          <a:solidFill>
                            <a:schemeClr val="bg1"/>
                          </a:solidFill>
                        </a:rPr>
                        <a:t>Don’t waste</a:t>
                      </a:r>
                      <a:r>
                        <a:rPr lang="en-US" sz="4000" baseline="0" dirty="0">
                          <a:solidFill>
                            <a:schemeClr val="bg1"/>
                          </a:solidFill>
                        </a:rPr>
                        <a:t> your time</a:t>
                      </a:r>
                      <a:endParaRPr lang="en-US" sz="4000" dirty="0">
                        <a:solidFill>
                          <a:schemeClr val="bg1"/>
                        </a:solidFill>
                      </a:endParaRPr>
                    </a:p>
                  </a:txBody>
                  <a:tcPr marL="182880" marR="182880" marT="91440" marB="91440"/>
                </a:tc>
                <a:extLst>
                  <a:ext uri="{0D108BD9-81ED-4DB2-BD59-A6C34878D82A}">
                    <a16:rowId xmlns:a16="http://schemas.microsoft.com/office/drawing/2014/main" val="10000"/>
                  </a:ext>
                </a:extLst>
              </a:tr>
              <a:tr h="6888480">
                <a:tc>
                  <a:txBody>
                    <a:bodyPr/>
                    <a:lstStyle/>
                    <a:p>
                      <a:pPr>
                        <a:buFont typeface="Arial" pitchFamily="34" charset="0"/>
                        <a:buChar char="•"/>
                      </a:pPr>
                      <a:r>
                        <a:rPr lang="en-US" sz="4000" dirty="0">
                          <a:solidFill>
                            <a:schemeClr val="tx2"/>
                          </a:solidFill>
                        </a:rPr>
                        <a:t>I don’t understand</a:t>
                      </a:r>
                      <a:r>
                        <a:rPr lang="en-US" sz="4000" baseline="0" dirty="0">
                          <a:solidFill>
                            <a:schemeClr val="tx2"/>
                          </a:solidFill>
                        </a:rPr>
                        <a:t> my system!</a:t>
                      </a:r>
                    </a:p>
                    <a:p>
                      <a:pPr>
                        <a:buFont typeface="Arial" pitchFamily="34" charset="0"/>
                        <a:buChar char="•"/>
                      </a:pPr>
                      <a:endParaRPr lang="en-US" sz="4000" baseline="0" dirty="0">
                        <a:solidFill>
                          <a:schemeClr val="tx2"/>
                        </a:solidFill>
                      </a:endParaRPr>
                    </a:p>
                    <a:p>
                      <a:pPr>
                        <a:buFont typeface="Arial" pitchFamily="34" charset="0"/>
                        <a:buChar char="•"/>
                      </a:pPr>
                      <a:r>
                        <a:rPr lang="en-US" sz="4000" dirty="0">
                          <a:solidFill>
                            <a:schemeClr val="tx2"/>
                          </a:solidFill>
                        </a:rPr>
                        <a:t>Examining future trends</a:t>
                      </a:r>
                    </a:p>
                    <a:p>
                      <a:pPr>
                        <a:buFont typeface="Arial" pitchFamily="34" charset="0"/>
                        <a:buChar char="•"/>
                      </a:pPr>
                      <a:endParaRPr lang="en-US" sz="4000" dirty="0">
                        <a:solidFill>
                          <a:schemeClr val="tx2"/>
                        </a:solidFill>
                      </a:endParaRPr>
                    </a:p>
                    <a:p>
                      <a:pPr>
                        <a:buFont typeface="Arial" pitchFamily="34" charset="0"/>
                        <a:buChar char="•"/>
                      </a:pPr>
                      <a:r>
                        <a:rPr lang="en-US" sz="4000" dirty="0">
                          <a:solidFill>
                            <a:schemeClr val="tx2"/>
                          </a:solidFill>
                        </a:rPr>
                        <a:t>Playing out scenarios</a:t>
                      </a:r>
                    </a:p>
                    <a:p>
                      <a:pPr>
                        <a:buFont typeface="Arial" pitchFamily="34" charset="0"/>
                        <a:buChar char="•"/>
                      </a:pPr>
                      <a:endParaRPr lang="en-US" sz="4000" dirty="0">
                        <a:solidFill>
                          <a:schemeClr val="tx2"/>
                        </a:solidFill>
                      </a:endParaRPr>
                    </a:p>
                    <a:p>
                      <a:pPr>
                        <a:buFont typeface="Arial" pitchFamily="34" charset="0"/>
                        <a:buChar char="•"/>
                      </a:pPr>
                      <a:r>
                        <a:rPr lang="en-US" sz="4000" dirty="0">
                          <a:solidFill>
                            <a:schemeClr val="tx2"/>
                          </a:solidFill>
                        </a:rPr>
                        <a:t>Quantifying</a:t>
                      </a:r>
                      <a:r>
                        <a:rPr lang="en-US" sz="4000" baseline="0" dirty="0">
                          <a:solidFill>
                            <a:schemeClr val="tx2"/>
                          </a:solidFill>
                        </a:rPr>
                        <a:t> trade-offs between alternatives</a:t>
                      </a:r>
                    </a:p>
                    <a:p>
                      <a:pPr>
                        <a:buFont typeface="Arial" pitchFamily="34" charset="0"/>
                        <a:buChar char="•"/>
                      </a:pPr>
                      <a:endParaRPr lang="en-US" sz="4000" dirty="0">
                        <a:solidFill>
                          <a:schemeClr val="tx2"/>
                        </a:solidFill>
                      </a:endParaRPr>
                    </a:p>
                    <a:p>
                      <a:pPr>
                        <a:buFont typeface="Arial" pitchFamily="34" charset="0"/>
                        <a:buChar char="•"/>
                      </a:pPr>
                      <a:r>
                        <a:rPr lang="en-US" sz="4000" dirty="0">
                          <a:solidFill>
                            <a:schemeClr val="tx2"/>
                          </a:solidFill>
                        </a:rPr>
                        <a:t>Communicating</a:t>
                      </a:r>
                      <a:r>
                        <a:rPr lang="en-US" sz="4000" baseline="0" dirty="0">
                          <a:solidFill>
                            <a:schemeClr val="tx2"/>
                          </a:solidFill>
                        </a:rPr>
                        <a:t> with stakeholder or decision-makers</a:t>
                      </a:r>
                      <a:endParaRPr lang="en-US" sz="4000" dirty="0">
                        <a:solidFill>
                          <a:schemeClr val="tx2"/>
                        </a:solidFill>
                      </a:endParaRPr>
                    </a:p>
                  </a:txBody>
                  <a:tcPr marL="182880" marR="182880" marT="91440" marB="91440"/>
                </a:tc>
                <a:tc>
                  <a:txBody>
                    <a:bodyPr/>
                    <a:lstStyle/>
                    <a:p>
                      <a:pPr>
                        <a:buFont typeface="Arial" pitchFamily="34" charset="0"/>
                        <a:buChar char="•"/>
                      </a:pPr>
                      <a:r>
                        <a:rPr lang="en-US" sz="4000" dirty="0">
                          <a:solidFill>
                            <a:schemeClr val="tx2"/>
                          </a:solidFill>
                        </a:rPr>
                        <a:t>I want to predict EXACTLY what</a:t>
                      </a:r>
                      <a:r>
                        <a:rPr lang="en-US" sz="4000" baseline="0" dirty="0">
                          <a:solidFill>
                            <a:schemeClr val="tx2"/>
                          </a:solidFill>
                        </a:rPr>
                        <a:t> is going to happen</a:t>
                      </a:r>
                    </a:p>
                    <a:p>
                      <a:pPr>
                        <a:buFont typeface="Arial" pitchFamily="34" charset="0"/>
                        <a:buChar char="•"/>
                      </a:pPr>
                      <a:endParaRPr lang="en-US" sz="4000" baseline="0" dirty="0">
                        <a:solidFill>
                          <a:schemeClr val="tx2"/>
                        </a:solidFill>
                      </a:endParaRPr>
                    </a:p>
                    <a:p>
                      <a:pPr>
                        <a:buFont typeface="Arial" pitchFamily="34" charset="0"/>
                        <a:buChar char="•"/>
                      </a:pPr>
                      <a:r>
                        <a:rPr lang="en-US" sz="4000" baseline="0" dirty="0">
                          <a:solidFill>
                            <a:schemeClr val="tx2"/>
                          </a:solidFill>
                        </a:rPr>
                        <a:t>I want “the answer”</a:t>
                      </a:r>
                      <a:endParaRPr lang="en-US" sz="4000" dirty="0">
                        <a:solidFill>
                          <a:schemeClr val="tx2"/>
                        </a:solidFill>
                      </a:endParaRPr>
                    </a:p>
                    <a:p>
                      <a:pPr>
                        <a:buFont typeface="Arial" pitchFamily="34" charset="0"/>
                        <a:buChar char="•"/>
                      </a:pPr>
                      <a:endParaRPr lang="en-US" sz="4000" dirty="0">
                        <a:solidFill>
                          <a:schemeClr val="tx2"/>
                        </a:solidFill>
                      </a:endParaRPr>
                    </a:p>
                    <a:p>
                      <a:pPr>
                        <a:buFont typeface="Arial" pitchFamily="34" charset="0"/>
                        <a:buChar char="•"/>
                      </a:pPr>
                      <a:r>
                        <a:rPr lang="en-US" sz="4000" dirty="0">
                          <a:solidFill>
                            <a:schemeClr val="tx2"/>
                          </a:solidFill>
                        </a:rPr>
                        <a:t>Determining value</a:t>
                      </a:r>
                      <a:r>
                        <a:rPr lang="en-US" sz="4000" baseline="0" dirty="0">
                          <a:solidFill>
                            <a:schemeClr val="tx2"/>
                          </a:solidFill>
                        </a:rPr>
                        <a:t> judgments</a:t>
                      </a:r>
                      <a:endParaRPr lang="en-US" sz="4000" dirty="0">
                        <a:solidFill>
                          <a:schemeClr val="tx2"/>
                        </a:solidFill>
                      </a:endParaRPr>
                    </a:p>
                    <a:p>
                      <a:pPr>
                        <a:buFont typeface="Arial" pitchFamily="34" charset="0"/>
                        <a:buChar char="•"/>
                      </a:pPr>
                      <a:endParaRPr lang="en-US" sz="4000" dirty="0">
                        <a:solidFill>
                          <a:schemeClr val="tx2"/>
                        </a:solidFill>
                      </a:endParaRPr>
                    </a:p>
                    <a:p>
                      <a:pPr>
                        <a:buFont typeface="Arial" pitchFamily="34" charset="0"/>
                        <a:buChar char="•"/>
                      </a:pPr>
                      <a:endParaRPr lang="en-US" sz="4000" dirty="0">
                        <a:solidFill>
                          <a:schemeClr val="tx2"/>
                        </a:solidFill>
                      </a:endParaRPr>
                    </a:p>
                  </a:txBody>
                  <a:tcPr marL="182880" marR="182880" marT="91440" marB="9144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29549248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69857" y="4231736"/>
            <a:ext cx="17373600" cy="7772400"/>
          </a:xfrm>
        </p:spPr>
        <p:txBody>
          <a:bodyPr/>
          <a:lstStyle/>
          <a:p>
            <a:r>
              <a:rPr lang="en-US" b="1" i="1" dirty="0"/>
              <a:t>A model cannot be built with incomplete understanding.</a:t>
            </a:r>
          </a:p>
          <a:p>
            <a:pPr lvl="1"/>
            <a:r>
              <a:rPr lang="en-US" dirty="0"/>
              <a:t>Managers make decisions with incomplete information all the time! This should be an added incentive for model-building as a statement of current best understanding.</a:t>
            </a:r>
          </a:p>
          <a:p>
            <a:endParaRPr lang="en-US" dirty="0"/>
          </a:p>
          <a:p>
            <a:r>
              <a:rPr lang="en-US" b="1" i="1" dirty="0"/>
              <a:t>A model must be as detailed and realistic as possible.</a:t>
            </a:r>
          </a:p>
          <a:p>
            <a:pPr lvl="1"/>
            <a:r>
              <a:rPr lang="en-US" dirty="0"/>
              <a:t>If models are constructed as ‘purposeful representations of reality’, then design the leanest model possible. Identify the variables that make the system behave and join them in the most simple of formal structures.  </a:t>
            </a:r>
            <a:r>
              <a:rPr lang="en-US" b="1" dirty="0">
                <a:solidFill>
                  <a:srgbClr val="FF0000"/>
                </a:solidFill>
              </a:rPr>
              <a:t>Parsimony is key (i.e., Einstein’s aphorism…as simple as possible, but no simpler)</a:t>
            </a:r>
            <a:r>
              <a:rPr lang="en-US" dirty="0"/>
              <a:t>!</a:t>
            </a:r>
          </a:p>
        </p:txBody>
      </p:sp>
      <p:sp>
        <p:nvSpPr>
          <p:cNvPr id="4" name="TextBox 3"/>
          <p:cNvSpPr txBox="1"/>
          <p:nvPr/>
        </p:nvSpPr>
        <p:spPr>
          <a:xfrm>
            <a:off x="3197226" y="13009603"/>
            <a:ext cx="2961067" cy="461665"/>
          </a:xfrm>
          <a:prstGeom prst="rect">
            <a:avLst/>
          </a:prstGeom>
          <a:noFill/>
        </p:spPr>
        <p:txBody>
          <a:bodyPr wrap="none" rtlCol="0">
            <a:spAutoFit/>
          </a:bodyPr>
          <a:lstStyle/>
          <a:p>
            <a:r>
              <a:rPr lang="en-US" sz="2400" dirty="0" err="1"/>
              <a:t>Starfield</a:t>
            </a:r>
            <a:r>
              <a:rPr lang="en-US" sz="2400" dirty="0"/>
              <a:t> et al. (1997)</a:t>
            </a:r>
          </a:p>
        </p:txBody>
      </p:sp>
      <p:sp>
        <p:nvSpPr>
          <p:cNvPr id="7" name="TextBox 6">
            <a:extLst>
              <a:ext uri="{FF2B5EF4-FFF2-40B4-BE49-F238E27FC236}">
                <a16:creationId xmlns:a16="http://schemas.microsoft.com/office/drawing/2014/main" id="{0E4AAD04-D17D-4E57-B01F-7D16229327F9}"/>
              </a:ext>
            </a:extLst>
          </p:cNvPr>
          <p:cNvSpPr txBox="1"/>
          <p:nvPr/>
        </p:nvSpPr>
        <p:spPr>
          <a:xfrm>
            <a:off x="1656010" y="2488041"/>
            <a:ext cx="12357701" cy="1015663"/>
          </a:xfrm>
          <a:prstGeom prst="rect">
            <a:avLst/>
          </a:prstGeom>
          <a:noFill/>
        </p:spPr>
        <p:txBody>
          <a:bodyPr wrap="square" rtlCol="0">
            <a:spAutoFit/>
          </a:bodyPr>
          <a:lstStyle/>
          <a:p>
            <a:r>
              <a:rPr lang="en-US" sz="6000" b="1" spc="600" dirty="0">
                <a:solidFill>
                  <a:schemeClr val="tx2"/>
                </a:solidFill>
                <a:latin typeface="Playfair Display SC" charset="0"/>
                <a:ea typeface="Playfair Display SC" charset="0"/>
                <a:cs typeface="Playfair Display SC" charset="0"/>
              </a:rPr>
              <a:t>Common misconceptions</a:t>
            </a:r>
          </a:p>
        </p:txBody>
      </p:sp>
    </p:spTree>
    <p:extLst>
      <p:ext uri="{BB962C8B-B14F-4D97-AF65-F5344CB8AC3E}">
        <p14:creationId xmlns:p14="http://schemas.microsoft.com/office/powerpoint/2010/main" val="38247640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225" y="4419600"/>
            <a:ext cx="16459200" cy="2286000"/>
          </a:xfrm>
        </p:spPr>
        <p:txBody>
          <a:bodyPr/>
          <a:lstStyle/>
          <a:p>
            <a:r>
              <a:rPr lang="en-US" sz="9600" dirty="0"/>
              <a:t>The Modeling Process</a:t>
            </a:r>
          </a:p>
        </p:txBody>
      </p:sp>
    </p:spTree>
    <p:extLst>
      <p:ext uri="{BB962C8B-B14F-4D97-AF65-F5344CB8AC3E}">
        <p14:creationId xmlns:p14="http://schemas.microsoft.com/office/powerpoint/2010/main" val="115033521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0204588" y="7616940"/>
            <a:ext cx="11507096" cy="1015663"/>
          </a:xfrm>
          <a:prstGeom prst="rect">
            <a:avLst/>
          </a:prstGeom>
          <a:noFill/>
        </p:spPr>
        <p:txBody>
          <a:bodyPr wrap="square" rtlCol="0">
            <a:spAutoFit/>
          </a:bodyPr>
          <a:lstStyle/>
          <a:p>
            <a:r>
              <a:rPr lang="en-US" sz="6000" b="1" spc="600" dirty="0">
                <a:solidFill>
                  <a:schemeClr val="tx2"/>
                </a:solidFill>
                <a:latin typeface="Playfair Display SC" charset="0"/>
                <a:ea typeface="Playfair Display SC" charset="0"/>
                <a:cs typeface="Playfair Display SC" charset="0"/>
              </a:rPr>
              <a:t>Definition of models</a:t>
            </a:r>
          </a:p>
        </p:txBody>
      </p:sp>
      <p:sp>
        <p:nvSpPr>
          <p:cNvPr id="14" name="TextBox 13"/>
          <p:cNvSpPr txBox="1"/>
          <p:nvPr/>
        </p:nvSpPr>
        <p:spPr>
          <a:xfrm>
            <a:off x="10991396" y="8815006"/>
            <a:ext cx="5631603" cy="464871"/>
          </a:xfrm>
          <a:prstGeom prst="rect">
            <a:avLst/>
          </a:prstGeom>
          <a:noFill/>
        </p:spPr>
        <p:txBody>
          <a:bodyPr wrap="square" rtlCol="0">
            <a:spAutoFit/>
          </a:bodyPr>
          <a:lstStyle/>
          <a:p>
            <a:pPr>
              <a:lnSpc>
                <a:spcPct val="150000"/>
              </a:lnSpc>
            </a:pPr>
            <a:r>
              <a:rPr lang="en-US" sz="1800" b="1" spc="600" dirty="0">
                <a:solidFill>
                  <a:schemeClr val="accent2"/>
                </a:solidFill>
                <a:latin typeface="Montserrat Semi" charset="0"/>
                <a:ea typeface="Montserrat Semi" charset="0"/>
                <a:cs typeface="Montserrat Semi" charset="0"/>
              </a:rPr>
              <a:t>You are a modeler. </a:t>
            </a:r>
          </a:p>
        </p:txBody>
      </p:sp>
      <p:sp>
        <p:nvSpPr>
          <p:cNvPr id="15" name="TextBox 14"/>
          <p:cNvSpPr txBox="1"/>
          <p:nvPr/>
        </p:nvSpPr>
        <p:spPr>
          <a:xfrm>
            <a:off x="9675628" y="9179811"/>
            <a:ext cx="14702022" cy="3970318"/>
          </a:xfrm>
          <a:prstGeom prst="rect">
            <a:avLst/>
          </a:prstGeom>
          <a:noFill/>
        </p:spPr>
        <p:txBody>
          <a:bodyPr wrap="square" rtlCol="0">
            <a:spAutoFit/>
          </a:bodyPr>
          <a:lstStyle/>
          <a:p>
            <a:pPr marL="571500" indent="-571500">
              <a:buFont typeface="Arial" panose="020B0604020202020204" pitchFamily="34" charset="0"/>
              <a:buChar char="•"/>
            </a:pPr>
            <a:r>
              <a:rPr lang="en-US" dirty="0"/>
              <a:t>Commonly used in the nerd world: </a:t>
            </a:r>
          </a:p>
          <a:p>
            <a:pPr marL="1485717" lvl="1" indent="-571500">
              <a:buFont typeface="Arial" panose="020B0604020202020204" pitchFamily="34" charset="0"/>
              <a:buChar char="•"/>
            </a:pPr>
            <a:r>
              <a:rPr lang="en-US" dirty="0"/>
              <a:t>“abstractions of reality”</a:t>
            </a:r>
          </a:p>
          <a:p>
            <a:pPr marL="1485717" lvl="1" indent="-571500">
              <a:buFont typeface="Arial" panose="020B0604020202020204" pitchFamily="34" charset="0"/>
              <a:buChar char="•"/>
            </a:pPr>
            <a:r>
              <a:rPr lang="en-US" dirty="0"/>
              <a:t>“a representation of a system for a purpose”</a:t>
            </a:r>
          </a:p>
          <a:p>
            <a:pPr marL="1485717" lvl="1" indent="-571500">
              <a:buFont typeface="Arial" panose="020B0604020202020204" pitchFamily="34" charset="0"/>
              <a:buChar char="•"/>
            </a:pPr>
            <a:r>
              <a:rPr lang="en-US" dirty="0"/>
              <a:t>“a way to represent a system for the purposes of reproducing, simplifying, analyzing, or understanding it”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How would you tell your family what a model is?</a:t>
            </a:r>
          </a:p>
        </p:txBody>
      </p:sp>
      <p:pic>
        <p:nvPicPr>
          <p:cNvPr id="5" name="Picture Placeholder 4"/>
          <p:cNvPicPr>
            <a:picLocks noGrp="1" noChangeAspect="1"/>
          </p:cNvPicPr>
          <p:nvPr>
            <p:ph type="pic" sz="quarter" idx="11"/>
          </p:nvPr>
        </p:nvPicPr>
        <p:blipFill>
          <a:blip r:embed="rId2" cstate="email">
            <a:extLst>
              <a:ext uri="{28A0092B-C50C-407E-A947-70E740481C1C}">
                <a14:useLocalDpi xmlns:a14="http://schemas.microsoft.com/office/drawing/2010/main" val="0"/>
              </a:ext>
            </a:extLst>
          </a:blip>
          <a:srcRect t="15539" b="15539"/>
          <a:stretch>
            <a:fillRect/>
          </a:stretch>
        </p:blipFill>
        <p:spPr>
          <a:xfrm>
            <a:off x="977900" y="2220913"/>
            <a:ext cx="8335963" cy="11495087"/>
          </a:xfrm>
        </p:spPr>
      </p:pic>
      <p:pic>
        <p:nvPicPr>
          <p:cNvPr id="6" name="Picture Placeholder 5"/>
          <p:cNvPicPr>
            <a:picLocks noGrp="1" noChangeAspect="1"/>
          </p:cNvPicPr>
          <p:nvPr>
            <p:ph type="pic" sz="quarter" idx="10"/>
          </p:nvPr>
        </p:nvPicPr>
        <p:blipFill>
          <a:blip r:embed="rId3" cstate="email">
            <a:extLst>
              <a:ext uri="{28A0092B-C50C-407E-A947-70E740481C1C}">
                <a14:useLocalDpi xmlns:a14="http://schemas.microsoft.com/office/drawing/2010/main" val="0"/>
              </a:ext>
            </a:extLst>
          </a:blip>
          <a:srcRect l="8575" r="8575"/>
          <a:stretch>
            <a:fillRect/>
          </a:stretch>
        </p:blipFill>
        <p:spPr>
          <a:xfrm>
            <a:off x="9516698" y="324612"/>
            <a:ext cx="13489668" cy="6291943"/>
          </a:xfrm>
        </p:spPr>
      </p:pic>
    </p:spTree>
    <p:extLst>
      <p:ext uri="{BB962C8B-B14F-4D97-AF65-F5344CB8AC3E}">
        <p14:creationId xmlns:p14="http://schemas.microsoft.com/office/powerpoint/2010/main" val="781098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545" y="1111000"/>
            <a:ext cx="21024850" cy="2651125"/>
          </a:xfrm>
        </p:spPr>
        <p:txBody>
          <a:bodyPr/>
          <a:lstStyle/>
          <a:p>
            <a:r>
              <a:rPr lang="en-US" dirty="0"/>
              <a:t>Key attributes for model development teams</a:t>
            </a:r>
          </a:p>
        </p:txBody>
      </p:sp>
      <p:sp>
        <p:nvSpPr>
          <p:cNvPr id="3" name="Content Placeholder 2"/>
          <p:cNvSpPr>
            <a:spLocks noGrp="1"/>
          </p:cNvSpPr>
          <p:nvPr>
            <p:ph idx="1"/>
          </p:nvPr>
        </p:nvSpPr>
        <p:spPr>
          <a:xfrm>
            <a:off x="2282825" y="3200400"/>
            <a:ext cx="9144000" cy="7772400"/>
          </a:xfrm>
        </p:spPr>
        <p:txBody>
          <a:bodyPr/>
          <a:lstStyle/>
          <a:p>
            <a:r>
              <a:rPr lang="en-US" dirty="0"/>
              <a:t>Creativity</a:t>
            </a:r>
          </a:p>
          <a:p>
            <a:r>
              <a:rPr lang="en-US" dirty="0"/>
              <a:t>Flexibility</a:t>
            </a:r>
          </a:p>
          <a:p>
            <a:r>
              <a:rPr lang="en-US" dirty="0"/>
              <a:t>Quiet</a:t>
            </a:r>
          </a:p>
          <a:p>
            <a:r>
              <a:rPr lang="en-US" dirty="0"/>
              <a:t>Determination</a:t>
            </a:r>
          </a:p>
          <a:p>
            <a:r>
              <a:rPr lang="en-US" dirty="0"/>
              <a:t>Humility</a:t>
            </a:r>
          </a:p>
          <a:p>
            <a:r>
              <a:rPr lang="en-US" dirty="0"/>
              <a:t>Constructive criticism</a:t>
            </a:r>
          </a:p>
          <a:p>
            <a:r>
              <a:rPr lang="en-US" dirty="0"/>
              <a:t>Listening to local experts!</a:t>
            </a:r>
          </a:p>
        </p:txBody>
      </p:sp>
      <p:pic>
        <p:nvPicPr>
          <p:cNvPr id="4" name="Picture 9" descr="IMG_0064"/>
          <p:cNvPicPr>
            <a:picLocks noChangeAspect="1" noChangeArrowheads="1"/>
          </p:cNvPicPr>
          <p:nvPr/>
        </p:nvPicPr>
        <p:blipFill>
          <a:blip r:embed="rId2"/>
          <a:srcRect/>
          <a:stretch>
            <a:fillRect/>
          </a:stretch>
        </p:blipFill>
        <p:spPr bwMode="auto">
          <a:xfrm>
            <a:off x="12428105" y="3762125"/>
            <a:ext cx="7772524" cy="5830562"/>
          </a:xfrm>
          <a:prstGeom prst="rect">
            <a:avLst/>
          </a:prstGeom>
          <a:noFill/>
          <a:ln>
            <a:solidFill>
              <a:schemeClr val="tx1"/>
            </a:solidFill>
          </a:ln>
        </p:spPr>
      </p:pic>
      <p:sp>
        <p:nvSpPr>
          <p:cNvPr id="5" name="TextBox 4"/>
          <p:cNvSpPr txBox="1"/>
          <p:nvPr/>
        </p:nvSpPr>
        <p:spPr>
          <a:xfrm>
            <a:off x="4873625" y="11053293"/>
            <a:ext cx="14173200" cy="1077218"/>
          </a:xfrm>
          <a:prstGeom prst="rect">
            <a:avLst/>
          </a:prstGeom>
          <a:noFill/>
        </p:spPr>
        <p:txBody>
          <a:bodyPr wrap="square" rtlCol="0">
            <a:spAutoFit/>
          </a:bodyPr>
          <a:lstStyle/>
          <a:p>
            <a:pPr algn="ctr"/>
            <a:r>
              <a:rPr lang="en-US" sz="6400" dirty="0"/>
              <a:t>Develop, refine, collaborate, iterate!</a:t>
            </a:r>
          </a:p>
        </p:txBody>
      </p:sp>
    </p:spTree>
    <p:extLst>
      <p:ext uri="{BB962C8B-B14F-4D97-AF65-F5344CB8AC3E}">
        <p14:creationId xmlns:p14="http://schemas.microsoft.com/office/powerpoint/2010/main" val="136316127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6793" y="1354879"/>
            <a:ext cx="18288000" cy="1524000"/>
          </a:xfrm>
        </p:spPr>
        <p:txBody>
          <a:bodyPr/>
          <a:lstStyle/>
          <a:p>
            <a:r>
              <a:rPr lang="en-US" b="1" dirty="0">
                <a:solidFill>
                  <a:schemeClr val="tx2"/>
                </a:solidFill>
                <a:latin typeface="Playfair Display SC" panose="00000500000000000000" pitchFamily="50" charset="0"/>
              </a:rPr>
              <a:t>Ecological Model Development</a:t>
            </a:r>
          </a:p>
        </p:txBody>
      </p:sp>
      <p:sp>
        <p:nvSpPr>
          <p:cNvPr id="5" name="Rounded Rectangle 4"/>
          <p:cNvSpPr/>
          <p:nvPr/>
        </p:nvSpPr>
        <p:spPr>
          <a:xfrm>
            <a:off x="4748932" y="5167744"/>
            <a:ext cx="47244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Conceptualization</a:t>
            </a:r>
          </a:p>
        </p:txBody>
      </p:sp>
      <p:sp>
        <p:nvSpPr>
          <p:cNvPr id="6" name="Rounded Rectangle 5"/>
          <p:cNvSpPr/>
          <p:nvPr/>
        </p:nvSpPr>
        <p:spPr>
          <a:xfrm>
            <a:off x="4748932" y="7148944"/>
            <a:ext cx="47244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Quantification</a:t>
            </a:r>
          </a:p>
        </p:txBody>
      </p:sp>
      <p:sp>
        <p:nvSpPr>
          <p:cNvPr id="7" name="Rounded Rectangle 6"/>
          <p:cNvSpPr/>
          <p:nvPr/>
        </p:nvSpPr>
        <p:spPr>
          <a:xfrm>
            <a:off x="4748932" y="9130144"/>
            <a:ext cx="47244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Evaluation</a:t>
            </a:r>
          </a:p>
        </p:txBody>
      </p:sp>
      <p:sp>
        <p:nvSpPr>
          <p:cNvPr id="8" name="Rounded Rectangle 7"/>
          <p:cNvSpPr/>
          <p:nvPr/>
        </p:nvSpPr>
        <p:spPr>
          <a:xfrm>
            <a:off x="4748932" y="11111344"/>
            <a:ext cx="47244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Application</a:t>
            </a:r>
          </a:p>
        </p:txBody>
      </p:sp>
      <p:cxnSp>
        <p:nvCxnSpPr>
          <p:cNvPr id="10" name="Straight Arrow Connector 9"/>
          <p:cNvCxnSpPr>
            <a:stCxn id="5" idx="2"/>
            <a:endCxn id="6" idx="0"/>
          </p:cNvCxnSpPr>
          <p:nvPr/>
        </p:nvCxnSpPr>
        <p:spPr>
          <a:xfrm>
            <a:off x="7111132" y="6234544"/>
            <a:ext cx="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7" idx="0"/>
          </p:cNvCxnSpPr>
          <p:nvPr/>
        </p:nvCxnSpPr>
        <p:spPr>
          <a:xfrm>
            <a:off x="7111132" y="8215744"/>
            <a:ext cx="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8" idx="0"/>
          </p:cNvCxnSpPr>
          <p:nvPr/>
        </p:nvCxnSpPr>
        <p:spPr>
          <a:xfrm>
            <a:off x="7111132" y="10196944"/>
            <a:ext cx="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6" idx="1"/>
            <a:endCxn id="5" idx="1"/>
          </p:cNvCxnSpPr>
          <p:nvPr/>
        </p:nvCxnSpPr>
        <p:spPr>
          <a:xfrm rot="10800000">
            <a:off x="4748932" y="5701144"/>
            <a:ext cx="25400" cy="1981200"/>
          </a:xfrm>
          <a:prstGeom prst="curvedConnector3">
            <a:avLst>
              <a:gd name="adj1" fmla="val 530270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7" idx="1"/>
            <a:endCxn id="6" idx="1"/>
          </p:cNvCxnSpPr>
          <p:nvPr/>
        </p:nvCxnSpPr>
        <p:spPr>
          <a:xfrm rot="10800000">
            <a:off x="4748932" y="7682344"/>
            <a:ext cx="25400" cy="1981200"/>
          </a:xfrm>
          <a:prstGeom prst="curvedConnector3">
            <a:avLst>
              <a:gd name="adj1" fmla="val 5562167"/>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7" idx="1"/>
            <a:endCxn id="5" idx="1"/>
          </p:cNvCxnSpPr>
          <p:nvPr/>
        </p:nvCxnSpPr>
        <p:spPr>
          <a:xfrm rot="10800000">
            <a:off x="4748932" y="5701144"/>
            <a:ext cx="25400" cy="3962400"/>
          </a:xfrm>
          <a:prstGeom prst="curvedConnector3">
            <a:avLst>
              <a:gd name="adj1" fmla="val 7248656"/>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Curved Connector 31"/>
          <p:cNvCxnSpPr>
            <a:stCxn id="8" idx="1"/>
            <a:endCxn id="5" idx="1"/>
          </p:cNvCxnSpPr>
          <p:nvPr/>
        </p:nvCxnSpPr>
        <p:spPr>
          <a:xfrm rot="10800000">
            <a:off x="4748932" y="5701144"/>
            <a:ext cx="25400" cy="5943600"/>
          </a:xfrm>
          <a:prstGeom prst="curvedConnector3">
            <a:avLst>
              <a:gd name="adj1" fmla="val 8610814"/>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8" idx="1"/>
            <a:endCxn id="7" idx="1"/>
          </p:cNvCxnSpPr>
          <p:nvPr/>
        </p:nvCxnSpPr>
        <p:spPr>
          <a:xfrm rot="10800000">
            <a:off x="4748932" y="9663544"/>
            <a:ext cx="25400" cy="1981200"/>
          </a:xfrm>
          <a:prstGeom prst="curvedConnector3">
            <a:avLst>
              <a:gd name="adj1" fmla="val 510811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Curved Connector 38"/>
          <p:cNvCxnSpPr>
            <a:stCxn id="8" idx="1"/>
            <a:endCxn id="6" idx="1"/>
          </p:cNvCxnSpPr>
          <p:nvPr/>
        </p:nvCxnSpPr>
        <p:spPr>
          <a:xfrm rot="10800000">
            <a:off x="4748932" y="7682344"/>
            <a:ext cx="25400" cy="3962400"/>
          </a:xfrm>
          <a:prstGeom prst="curvedConnector3">
            <a:avLst>
              <a:gd name="adj1" fmla="val 7313514"/>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13130932" y="5167744"/>
            <a:ext cx="5029200" cy="7010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u="sng" dirty="0">
                <a:solidFill>
                  <a:schemeClr val="bg1"/>
                </a:solidFill>
              </a:rPr>
              <a:t>Model Users</a:t>
            </a:r>
          </a:p>
          <a:p>
            <a:pPr algn="ctr"/>
            <a:r>
              <a:rPr lang="en-US" sz="4000" dirty="0">
                <a:solidFill>
                  <a:schemeClr val="bg1"/>
                </a:solidFill>
              </a:rPr>
              <a:t>Colleagues</a:t>
            </a:r>
          </a:p>
          <a:p>
            <a:pPr algn="ctr"/>
            <a:r>
              <a:rPr lang="en-US" sz="4000" dirty="0">
                <a:solidFill>
                  <a:schemeClr val="bg1"/>
                </a:solidFill>
              </a:rPr>
              <a:t>Team Members</a:t>
            </a:r>
          </a:p>
          <a:p>
            <a:pPr algn="ctr"/>
            <a:r>
              <a:rPr lang="en-US" sz="4000" dirty="0">
                <a:solidFill>
                  <a:schemeClr val="bg1"/>
                </a:solidFill>
              </a:rPr>
              <a:t>Scientists</a:t>
            </a:r>
          </a:p>
          <a:p>
            <a:pPr algn="ctr"/>
            <a:r>
              <a:rPr lang="en-US" sz="4000" dirty="0">
                <a:solidFill>
                  <a:schemeClr val="bg1"/>
                </a:solidFill>
              </a:rPr>
              <a:t>Managers</a:t>
            </a:r>
          </a:p>
          <a:p>
            <a:pPr algn="ctr"/>
            <a:r>
              <a:rPr lang="en-US" sz="4000" dirty="0">
                <a:solidFill>
                  <a:schemeClr val="bg1"/>
                </a:solidFill>
              </a:rPr>
              <a:t>Agencies</a:t>
            </a:r>
          </a:p>
          <a:p>
            <a:pPr algn="ctr"/>
            <a:r>
              <a:rPr lang="en-US" sz="4000" dirty="0">
                <a:solidFill>
                  <a:schemeClr val="bg1"/>
                </a:solidFill>
              </a:rPr>
              <a:t>Decision-Makers</a:t>
            </a:r>
          </a:p>
          <a:p>
            <a:pPr algn="ctr"/>
            <a:r>
              <a:rPr lang="en-US" sz="4000" dirty="0">
                <a:solidFill>
                  <a:schemeClr val="bg1"/>
                </a:solidFill>
              </a:rPr>
              <a:t>Stakeholders</a:t>
            </a:r>
          </a:p>
          <a:p>
            <a:pPr algn="ctr"/>
            <a:r>
              <a:rPr lang="en-US" sz="4000" dirty="0">
                <a:solidFill>
                  <a:schemeClr val="bg1"/>
                </a:solidFill>
              </a:rPr>
              <a:t>Reviewers</a:t>
            </a:r>
          </a:p>
          <a:p>
            <a:pPr algn="ctr"/>
            <a:r>
              <a:rPr lang="en-US" sz="4000" dirty="0">
                <a:solidFill>
                  <a:schemeClr val="bg1"/>
                </a:solidFill>
              </a:rPr>
              <a:t>Citizens</a:t>
            </a:r>
          </a:p>
          <a:p>
            <a:pPr algn="ctr"/>
            <a:r>
              <a:rPr lang="en-US" sz="4000" dirty="0">
                <a:solidFill>
                  <a:schemeClr val="bg1"/>
                </a:solidFill>
              </a:rPr>
              <a:t>Grandmothers</a:t>
            </a:r>
          </a:p>
        </p:txBody>
      </p:sp>
      <p:cxnSp>
        <p:nvCxnSpPr>
          <p:cNvPr id="45" name="Straight Arrow Connector 44"/>
          <p:cNvCxnSpPr>
            <a:stCxn id="5" idx="3"/>
          </p:cNvCxnSpPr>
          <p:nvPr/>
        </p:nvCxnSpPr>
        <p:spPr>
          <a:xfrm>
            <a:off x="9473332" y="5701144"/>
            <a:ext cx="3657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6" idx="3"/>
          </p:cNvCxnSpPr>
          <p:nvPr/>
        </p:nvCxnSpPr>
        <p:spPr>
          <a:xfrm>
            <a:off x="9473332" y="7682344"/>
            <a:ext cx="3657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 idx="3"/>
          </p:cNvCxnSpPr>
          <p:nvPr/>
        </p:nvCxnSpPr>
        <p:spPr>
          <a:xfrm>
            <a:off x="9473332" y="9663544"/>
            <a:ext cx="3657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8" idx="3"/>
          </p:cNvCxnSpPr>
          <p:nvPr/>
        </p:nvCxnSpPr>
        <p:spPr>
          <a:xfrm>
            <a:off x="9473332" y="11644744"/>
            <a:ext cx="36576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16200000">
            <a:off x="580114" y="8268941"/>
            <a:ext cx="2980303" cy="1015663"/>
          </a:xfrm>
          <a:prstGeom prst="rect">
            <a:avLst/>
          </a:prstGeom>
          <a:noFill/>
        </p:spPr>
        <p:txBody>
          <a:bodyPr wrap="none" rtlCol="0">
            <a:spAutoFit/>
          </a:bodyPr>
          <a:lstStyle/>
          <a:p>
            <a:r>
              <a:rPr lang="en-US" sz="6000" dirty="0"/>
              <a:t>Iteration</a:t>
            </a:r>
          </a:p>
        </p:txBody>
      </p:sp>
      <p:sp>
        <p:nvSpPr>
          <p:cNvPr id="60" name="TextBox 59"/>
          <p:cNvSpPr txBox="1"/>
          <p:nvPr/>
        </p:nvSpPr>
        <p:spPr>
          <a:xfrm>
            <a:off x="8935452" y="4364779"/>
            <a:ext cx="4888127" cy="1200329"/>
          </a:xfrm>
          <a:prstGeom prst="rect">
            <a:avLst/>
          </a:prstGeom>
          <a:noFill/>
        </p:spPr>
        <p:txBody>
          <a:bodyPr wrap="square" rtlCol="0">
            <a:spAutoFit/>
          </a:bodyPr>
          <a:lstStyle/>
          <a:p>
            <a:pPr algn="ctr"/>
            <a:r>
              <a:rPr lang="en-US" b="1" dirty="0"/>
              <a:t>Communication &amp; </a:t>
            </a:r>
          </a:p>
          <a:p>
            <a:pPr algn="ctr"/>
            <a:r>
              <a:rPr lang="en-US" b="1" dirty="0"/>
              <a:t>Documentation</a:t>
            </a:r>
          </a:p>
        </p:txBody>
      </p:sp>
    </p:spTree>
    <p:extLst>
      <p:ext uri="{BB962C8B-B14F-4D97-AF65-F5344CB8AC3E}">
        <p14:creationId xmlns:p14="http://schemas.microsoft.com/office/powerpoint/2010/main" val="282238859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225" y="4419600"/>
            <a:ext cx="16459200" cy="2286000"/>
          </a:xfrm>
        </p:spPr>
        <p:txBody>
          <a:bodyPr>
            <a:normAutofit fontScale="90000"/>
          </a:bodyPr>
          <a:lstStyle/>
          <a:p>
            <a:r>
              <a:rPr lang="en-US" sz="9600" dirty="0"/>
              <a:t>What are conceptual models?</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92629" y="1181100"/>
            <a:ext cx="8991600" cy="2286000"/>
          </a:xfrm>
        </p:spPr>
        <p:txBody>
          <a:bodyPr/>
          <a:lstStyle/>
          <a:p>
            <a:r>
              <a:rPr lang="en-US" b="1" dirty="0">
                <a:solidFill>
                  <a:schemeClr val="tx2"/>
                </a:solidFill>
                <a:latin typeface="Playfair Display SC" panose="00000500000000000000" pitchFamily="50" charset="0"/>
              </a:rPr>
              <a:t>Conceptual Models</a:t>
            </a:r>
          </a:p>
        </p:txBody>
      </p:sp>
      <p:sp>
        <p:nvSpPr>
          <p:cNvPr id="3" name="Content Placeholder 2"/>
          <p:cNvSpPr>
            <a:spLocks noGrp="1"/>
          </p:cNvSpPr>
          <p:nvPr>
            <p:ph idx="4294967295"/>
          </p:nvPr>
        </p:nvSpPr>
        <p:spPr>
          <a:xfrm>
            <a:off x="160110" y="3599198"/>
            <a:ext cx="24057429" cy="3962400"/>
          </a:xfrm>
        </p:spPr>
        <p:txBody>
          <a:bodyPr/>
          <a:lstStyle/>
          <a:p>
            <a:r>
              <a:rPr lang="en-US" dirty="0">
                <a:latin typeface="+mn-lt"/>
              </a:rPr>
              <a:t>Diagramming relationships among components, organizing information, determining data needs, framework for critical thinking</a:t>
            </a:r>
          </a:p>
        </p:txBody>
      </p:sp>
      <p:pic>
        <p:nvPicPr>
          <p:cNvPr id="5" name="Picture 5"/>
          <p:cNvPicPr>
            <a:picLocks noChangeAspect="1" noChangeArrowheads="1"/>
          </p:cNvPicPr>
          <p:nvPr/>
        </p:nvPicPr>
        <p:blipFill>
          <a:blip r:embed="rId2"/>
          <a:srcRect l="14330" t="16939" r="50720" b="9853"/>
          <a:stretch>
            <a:fillRect/>
          </a:stretch>
        </p:blipFill>
        <p:spPr bwMode="auto">
          <a:xfrm>
            <a:off x="1477491" y="5580398"/>
            <a:ext cx="4423114" cy="5791200"/>
          </a:xfrm>
          <a:prstGeom prst="rect">
            <a:avLst/>
          </a:prstGeom>
          <a:noFill/>
          <a:ln w="9525">
            <a:noFill/>
            <a:miter lim="800000"/>
            <a:headEnd/>
            <a:tailEnd/>
          </a:ln>
          <a:effectLst/>
        </p:spPr>
      </p:pic>
      <p:pic>
        <p:nvPicPr>
          <p:cNvPr id="6" name="Picture 4"/>
          <p:cNvPicPr>
            <a:picLocks noChangeAspect="1" noChangeArrowheads="1"/>
          </p:cNvPicPr>
          <p:nvPr/>
        </p:nvPicPr>
        <p:blipFill>
          <a:blip r:embed="rId3"/>
          <a:srcRect l="19576" t="20169" r="21225" b="28638"/>
          <a:stretch>
            <a:fillRect/>
          </a:stretch>
        </p:blipFill>
        <p:spPr bwMode="auto">
          <a:xfrm>
            <a:off x="6520816" y="5580398"/>
            <a:ext cx="8686800" cy="5974586"/>
          </a:xfrm>
          <a:prstGeom prst="rect">
            <a:avLst/>
          </a:prstGeom>
          <a:noFill/>
          <a:ln w="9525">
            <a:solidFill>
              <a:schemeClr val="tx1"/>
            </a:solidFill>
            <a:miter lim="800000"/>
            <a:headEnd/>
            <a:tailEnd/>
          </a:ln>
        </p:spPr>
      </p:pic>
      <p:pic>
        <p:nvPicPr>
          <p:cNvPr id="7" name="Picture 4" descr="CurrituckModel_2010-09-20"/>
          <p:cNvPicPr>
            <a:picLocks noChangeAspect="1" noChangeArrowheads="1"/>
          </p:cNvPicPr>
          <p:nvPr/>
        </p:nvPicPr>
        <p:blipFill>
          <a:blip r:embed="rId4"/>
          <a:srcRect t="9338" r="8189" b="8682"/>
          <a:stretch>
            <a:fillRect/>
          </a:stretch>
        </p:blipFill>
        <p:spPr bwMode="auto">
          <a:xfrm>
            <a:off x="15827828" y="5181600"/>
            <a:ext cx="8229600" cy="6808306"/>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859416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1625" y="887610"/>
            <a:ext cx="16154400" cy="3539430"/>
          </a:xfrm>
          <a:prstGeom prst="rect">
            <a:avLst/>
          </a:prstGeom>
          <a:noFill/>
        </p:spPr>
        <p:txBody>
          <a:bodyPr wrap="square" rtlCol="0">
            <a:spAutoFit/>
          </a:bodyPr>
          <a:lstStyle/>
          <a:p>
            <a:pPr algn="ctr"/>
            <a:r>
              <a:rPr lang="en-US" sz="5600" b="1" dirty="0"/>
              <a:t>Conceptual models describe general functional relationships among essential ecosystem components. They tell the story of “how the system works.”</a:t>
            </a:r>
          </a:p>
        </p:txBody>
      </p:sp>
      <p:pic>
        <p:nvPicPr>
          <p:cNvPr id="4098" name="Picture 2" descr="http://riverrestoration.wikispaces.com/file/view/conceptual_model_urban_streams.jpg/312210282/642x480/conceptual_model_urban_streams.jpg"/>
          <p:cNvPicPr>
            <a:picLocks noChangeAspect="1" noChangeArrowheads="1"/>
          </p:cNvPicPr>
          <p:nvPr/>
        </p:nvPicPr>
        <p:blipFill>
          <a:blip r:embed="rId2"/>
          <a:srcRect/>
          <a:stretch>
            <a:fillRect/>
          </a:stretch>
        </p:blipFill>
        <p:spPr bwMode="auto">
          <a:xfrm>
            <a:off x="6468109" y="4876800"/>
            <a:ext cx="9987916" cy="7467600"/>
          </a:xfrm>
          <a:prstGeom prst="rect">
            <a:avLst/>
          </a:prstGeom>
          <a:noFill/>
          <a:ln>
            <a:solidFill>
              <a:schemeClr val="tx1"/>
            </a:solidFill>
          </a:ln>
        </p:spPr>
      </p:pic>
      <p:sp>
        <p:nvSpPr>
          <p:cNvPr id="5" name="TextBox 4"/>
          <p:cNvSpPr txBox="1"/>
          <p:nvPr/>
        </p:nvSpPr>
        <p:spPr>
          <a:xfrm>
            <a:off x="3197225" y="13009603"/>
            <a:ext cx="4998484" cy="461665"/>
          </a:xfrm>
          <a:prstGeom prst="rect">
            <a:avLst/>
          </a:prstGeom>
          <a:noFill/>
        </p:spPr>
        <p:txBody>
          <a:bodyPr wrap="none" rtlCol="0">
            <a:spAutoFit/>
          </a:bodyPr>
          <a:lstStyle/>
          <a:p>
            <a:r>
              <a:rPr lang="en-US" sz="2400" dirty="0"/>
              <a:t>Figure: Wenger et al. (2009, JNABS)</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4574" y="730250"/>
            <a:ext cx="21024850" cy="2651125"/>
          </a:xfrm>
        </p:spPr>
        <p:txBody>
          <a:bodyPr/>
          <a:lstStyle/>
          <a:p>
            <a:r>
              <a:rPr lang="en-US" dirty="0"/>
              <a:t>How are conceptual models used in ecosystem restoration?</a:t>
            </a:r>
          </a:p>
        </p:txBody>
      </p:sp>
      <p:sp>
        <p:nvSpPr>
          <p:cNvPr id="3" name="Content Placeholder 2"/>
          <p:cNvSpPr>
            <a:spLocks noGrp="1"/>
          </p:cNvSpPr>
          <p:nvPr>
            <p:ph idx="1"/>
          </p:nvPr>
        </p:nvSpPr>
        <p:spPr>
          <a:xfrm>
            <a:off x="3044825" y="3048000"/>
            <a:ext cx="11582400" cy="7772400"/>
          </a:xfrm>
        </p:spPr>
        <p:txBody>
          <a:bodyPr/>
          <a:lstStyle/>
          <a:p>
            <a:r>
              <a:rPr lang="en-US" sz="4000" dirty="0"/>
              <a:t>Communicate the restoration “process”</a:t>
            </a:r>
          </a:p>
          <a:p>
            <a:r>
              <a:rPr lang="en-US" sz="4000" dirty="0"/>
              <a:t>Synthesize understanding of system function</a:t>
            </a:r>
          </a:p>
          <a:p>
            <a:r>
              <a:rPr lang="en-US" sz="4000" dirty="0"/>
              <a:t>Understand and diagnose underlying stressors</a:t>
            </a:r>
          </a:p>
          <a:p>
            <a:r>
              <a:rPr lang="en-US" sz="4000" dirty="0"/>
              <a:t>Develop a common “mental picture”</a:t>
            </a:r>
          </a:p>
          <a:p>
            <a:r>
              <a:rPr lang="en-US" sz="4000" dirty="0"/>
              <a:t>Identify metrics for project planning, monitoring, and adaptive management</a:t>
            </a:r>
          </a:p>
        </p:txBody>
      </p:sp>
      <p:pic>
        <p:nvPicPr>
          <p:cNvPr id="4" name="Picture 4" descr="Currituck_ReadAhead_2010-08-24-FIG-1"/>
          <p:cNvPicPr>
            <a:picLocks noChangeAspect="1" noChangeArrowheads="1"/>
          </p:cNvPicPr>
          <p:nvPr/>
        </p:nvPicPr>
        <p:blipFill>
          <a:blip r:embed="rId2"/>
          <a:srcRect r="12758" b="2361"/>
          <a:stretch>
            <a:fillRect/>
          </a:stretch>
        </p:blipFill>
        <p:spPr bwMode="auto">
          <a:xfrm>
            <a:off x="13014956" y="5805080"/>
            <a:ext cx="8165470" cy="6844120"/>
          </a:xfrm>
          <a:prstGeom prst="rect">
            <a:avLst/>
          </a:prstGeom>
          <a:noFill/>
          <a:ln w="9525">
            <a:noFill/>
            <a:miter lim="800000"/>
            <a:headEnd/>
            <a:tailEnd/>
          </a:ln>
        </p:spPr>
      </p:pic>
      <p:sp>
        <p:nvSpPr>
          <p:cNvPr id="5" name="Content Placeholder 2"/>
          <p:cNvSpPr txBox="1">
            <a:spLocks/>
          </p:cNvSpPr>
          <p:nvPr/>
        </p:nvSpPr>
        <p:spPr bwMode="auto">
          <a:xfrm>
            <a:off x="3044825" y="8077200"/>
            <a:ext cx="10363200" cy="3657600"/>
          </a:xfrm>
          <a:prstGeom prst="rect">
            <a:avLst/>
          </a:prstGeom>
          <a:noFill/>
          <a:ln w="9525">
            <a:noFill/>
            <a:miter lim="800000"/>
            <a:headEnd/>
            <a:tailEnd/>
          </a:ln>
          <a:effectLst/>
        </p:spPr>
        <p:txBody>
          <a:bodyPr vert="horz" wrap="square" lIns="182880" tIns="91440" rIns="182880" bIns="91440" numCol="1" anchor="t" anchorCtr="0" compatLnSpc="1">
            <a:prstTxWarp prst="textNoShape">
              <a:avLst/>
            </a:prstTxWarp>
          </a:bodyPr>
          <a:lstStyle/>
          <a:p>
            <a:pPr marL="685800" indent="-685800" defTabSz="1828800" fontAlgn="base">
              <a:spcBef>
                <a:spcPct val="20000"/>
              </a:spcBef>
              <a:spcAft>
                <a:spcPct val="0"/>
              </a:spcAft>
              <a:buFont typeface="Wingdings" pitchFamily="2" charset="2"/>
              <a:buChar char="§"/>
              <a:defRPr/>
            </a:pPr>
            <a:r>
              <a:rPr lang="en-US" sz="4000" b="1" u="sng" kern="0" dirty="0">
                <a:solidFill>
                  <a:srgbClr val="FF0000"/>
                </a:solidFill>
              </a:rPr>
              <a:t>Guide numerical model development</a:t>
            </a:r>
          </a:p>
          <a:p>
            <a:pPr marL="685800" indent="-685800" defTabSz="1828800" fontAlgn="base">
              <a:spcBef>
                <a:spcPct val="20000"/>
              </a:spcBef>
              <a:spcAft>
                <a:spcPct val="0"/>
              </a:spcAft>
              <a:buFont typeface="Wingdings" pitchFamily="2" charset="2"/>
              <a:buChar char="§"/>
              <a:defRPr/>
            </a:pPr>
            <a:r>
              <a:rPr lang="en-US" sz="4000" kern="0" dirty="0"/>
              <a:t>Guide and plan restoration alternatives</a:t>
            </a:r>
          </a:p>
          <a:p>
            <a:pPr marL="685800" indent="-685800" defTabSz="1828800" fontAlgn="base">
              <a:spcBef>
                <a:spcPct val="20000"/>
              </a:spcBef>
              <a:spcAft>
                <a:spcPct val="0"/>
              </a:spcAft>
              <a:buFont typeface="Wingdings" pitchFamily="2" charset="2"/>
              <a:buChar char="§"/>
              <a:defRPr/>
            </a:pPr>
            <a:r>
              <a:rPr lang="en-US" sz="4000" kern="0" dirty="0"/>
              <a:t>Identify R&amp;D needs</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3722" y="1000125"/>
            <a:ext cx="21024850" cy="2651125"/>
          </a:xfrm>
        </p:spPr>
        <p:txBody>
          <a:bodyPr/>
          <a:lstStyle/>
          <a:p>
            <a:r>
              <a:rPr lang="en-US" dirty="0"/>
              <a:t>How are conceptual models used in ecological model development for Engineering with nature®?</a:t>
            </a:r>
          </a:p>
        </p:txBody>
      </p:sp>
      <p:sp>
        <p:nvSpPr>
          <p:cNvPr id="3" name="Content Placeholder 2"/>
          <p:cNvSpPr>
            <a:spLocks noGrp="1"/>
          </p:cNvSpPr>
          <p:nvPr>
            <p:ph idx="1"/>
          </p:nvPr>
        </p:nvSpPr>
        <p:spPr>
          <a:xfrm>
            <a:off x="1676400" y="3998566"/>
            <a:ext cx="21025723" cy="8702676"/>
          </a:xfrm>
        </p:spPr>
        <p:txBody>
          <a:bodyPr>
            <a:normAutofit/>
          </a:bodyPr>
          <a:lstStyle/>
          <a:p>
            <a:r>
              <a:rPr lang="en-US" b="1" kern="0" dirty="0"/>
              <a:t>Guide numerical model development</a:t>
            </a:r>
          </a:p>
          <a:p>
            <a:r>
              <a:rPr lang="en-US" dirty="0"/>
              <a:t>Communicate the project’s “process”</a:t>
            </a:r>
          </a:p>
          <a:p>
            <a:r>
              <a:rPr lang="en-US" dirty="0"/>
              <a:t>Synthesize understanding of system function</a:t>
            </a:r>
          </a:p>
          <a:p>
            <a:r>
              <a:rPr lang="en-US" dirty="0"/>
              <a:t>Understand and diagnose underlying stressors</a:t>
            </a:r>
          </a:p>
          <a:p>
            <a:r>
              <a:rPr lang="en-US" dirty="0"/>
              <a:t>Develop a common “mental picture”</a:t>
            </a:r>
          </a:p>
          <a:p>
            <a:r>
              <a:rPr lang="en-US" dirty="0"/>
              <a:t>Identify metrics for project planning, monitoring, and adaptive management</a:t>
            </a:r>
          </a:p>
          <a:p>
            <a:r>
              <a:rPr lang="en-US" dirty="0"/>
              <a:t>Team building</a:t>
            </a:r>
          </a:p>
          <a:p>
            <a:r>
              <a:rPr lang="en-US" dirty="0"/>
              <a:t>Communication and general understanding</a:t>
            </a:r>
          </a:p>
          <a:p>
            <a:pPr defTabSz="1828800" fontAlgn="base">
              <a:spcBef>
                <a:spcPct val="20000"/>
              </a:spcBef>
              <a:spcAft>
                <a:spcPct val="0"/>
              </a:spcAft>
              <a:defRPr/>
            </a:pPr>
            <a:r>
              <a:rPr lang="en-US" kern="0" dirty="0"/>
              <a:t>Identify R&amp;D needs</a:t>
            </a:r>
          </a:p>
          <a:p>
            <a:endParaRPr lang="en-US" dirty="0"/>
          </a:p>
          <a:p>
            <a:endParaRPr 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stipulations…</a:t>
            </a:r>
          </a:p>
        </p:txBody>
      </p:sp>
      <p:sp>
        <p:nvSpPr>
          <p:cNvPr id="3" name="Content Placeholder 2"/>
          <p:cNvSpPr>
            <a:spLocks noGrp="1"/>
          </p:cNvSpPr>
          <p:nvPr>
            <p:ph idx="1"/>
          </p:nvPr>
        </p:nvSpPr>
        <p:spPr>
          <a:xfrm>
            <a:off x="3044825" y="2895600"/>
            <a:ext cx="18288000" cy="7772400"/>
          </a:xfrm>
        </p:spPr>
        <p:txBody>
          <a:bodyPr>
            <a:normAutofit lnSpcReduction="10000"/>
          </a:bodyPr>
          <a:lstStyle/>
          <a:p>
            <a:r>
              <a:rPr lang="en-US" dirty="0"/>
              <a:t>The same system can have many potential conceptual models</a:t>
            </a:r>
          </a:p>
          <a:p>
            <a:endParaRPr lang="en-US" dirty="0"/>
          </a:p>
          <a:p>
            <a:r>
              <a:rPr lang="en-US" dirty="0"/>
              <a:t>CMs reflects our personal understanding and viewpoint</a:t>
            </a:r>
          </a:p>
          <a:p>
            <a:endParaRPr lang="en-US" dirty="0"/>
          </a:p>
          <a:p>
            <a:r>
              <a:rPr lang="en-US" dirty="0"/>
              <a:t>Conceptual models are </a:t>
            </a:r>
            <a:r>
              <a:rPr lang="en-US" b="1" u="sng" dirty="0">
                <a:solidFill>
                  <a:srgbClr val="FF0000"/>
                </a:solidFill>
              </a:rPr>
              <a:t>NOT</a:t>
            </a:r>
            <a:r>
              <a:rPr lang="en-US" dirty="0"/>
              <a:t>:</a:t>
            </a:r>
          </a:p>
          <a:p>
            <a:pPr lvl="1"/>
            <a:r>
              <a:rPr lang="en-US" b="1" dirty="0"/>
              <a:t>The truth</a:t>
            </a:r>
            <a:r>
              <a:rPr lang="en-US" dirty="0"/>
              <a:t> – they are simplified depictions of reality</a:t>
            </a:r>
          </a:p>
          <a:p>
            <a:pPr lvl="1"/>
            <a:r>
              <a:rPr lang="en-US" b="1" dirty="0"/>
              <a:t>Comprehensive</a:t>
            </a:r>
            <a:r>
              <a:rPr lang="en-US" dirty="0"/>
              <a:t> – they focus only upon those parts of an ecosystem deemed relevant while ignoring other important (but not immediately germane) elements</a:t>
            </a:r>
          </a:p>
          <a:p>
            <a:pPr lvl="1"/>
            <a:r>
              <a:rPr lang="en-US" b="1" dirty="0"/>
              <a:t>Final</a:t>
            </a:r>
            <a:r>
              <a:rPr lang="en-US" dirty="0"/>
              <a:t> – they provide a flexible framework that evolves as understanding of the ecosystem increases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Model Development</a:t>
            </a:r>
          </a:p>
        </p:txBody>
      </p:sp>
      <p:sp>
        <p:nvSpPr>
          <p:cNvPr id="3" name="Content Placeholder 2"/>
          <p:cNvSpPr>
            <a:spLocks noGrp="1"/>
          </p:cNvSpPr>
          <p:nvPr>
            <p:ph idx="1"/>
          </p:nvPr>
        </p:nvSpPr>
        <p:spPr>
          <a:xfrm>
            <a:off x="3044825" y="3200400"/>
            <a:ext cx="18288000" cy="7772400"/>
          </a:xfrm>
        </p:spPr>
        <p:txBody>
          <a:bodyPr/>
          <a:lstStyle/>
          <a:p>
            <a:r>
              <a:rPr lang="en-US" dirty="0"/>
              <a:t>State the model objectives. </a:t>
            </a:r>
          </a:p>
          <a:p>
            <a:r>
              <a:rPr lang="en-US" dirty="0"/>
              <a:t>Bound the system of interest. </a:t>
            </a:r>
          </a:p>
          <a:p>
            <a:r>
              <a:rPr lang="en-US" dirty="0"/>
              <a:t>Identify critical model components within the system of interest. </a:t>
            </a:r>
          </a:p>
          <a:p>
            <a:r>
              <a:rPr lang="en-US" dirty="0"/>
              <a:t>Articulate the relationships among the components of interest. </a:t>
            </a:r>
          </a:p>
          <a:p>
            <a:r>
              <a:rPr lang="en-US" dirty="0"/>
              <a:t>Represent the conceptual model. </a:t>
            </a:r>
          </a:p>
          <a:p>
            <a:r>
              <a:rPr lang="en-US" dirty="0"/>
              <a:t>Describe the expected pattern of model behavior. </a:t>
            </a:r>
          </a:p>
          <a:p>
            <a:r>
              <a:rPr lang="en-US" dirty="0"/>
              <a:t>Test, review, and revise as needed. </a:t>
            </a:r>
          </a:p>
          <a:p>
            <a:endParaRPr lang="en-US"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9625" y="762000"/>
            <a:ext cx="7772400" cy="3505200"/>
          </a:xfrm>
        </p:spPr>
        <p:txBody>
          <a:bodyPr/>
          <a:lstStyle/>
          <a:p>
            <a:pPr algn="l"/>
            <a:r>
              <a:rPr lang="en-US" dirty="0"/>
              <a:t>Example: </a:t>
            </a:r>
            <a:br>
              <a:rPr lang="en-US" dirty="0"/>
            </a:br>
            <a:r>
              <a:rPr lang="en-US" dirty="0"/>
              <a:t>Urban Piedmont Stream</a:t>
            </a:r>
          </a:p>
        </p:txBody>
      </p:sp>
      <p:pic>
        <p:nvPicPr>
          <p:cNvPr id="33" name="Picture 4" descr="Piedmont_Figures_2011-01-03-ConModel"/>
          <p:cNvPicPr>
            <a:picLocks noChangeAspect="1" noChangeArrowheads="1"/>
          </p:cNvPicPr>
          <p:nvPr/>
        </p:nvPicPr>
        <p:blipFill>
          <a:blip r:embed="rId2"/>
          <a:srcRect b="22223"/>
          <a:stretch>
            <a:fillRect/>
          </a:stretch>
        </p:blipFill>
        <p:spPr bwMode="auto">
          <a:xfrm>
            <a:off x="3197225" y="5638800"/>
            <a:ext cx="8077200" cy="4711700"/>
          </a:xfrm>
          <a:prstGeom prst="rect">
            <a:avLst/>
          </a:prstGeom>
          <a:noFill/>
          <a:ln w="9525">
            <a:solidFill>
              <a:schemeClr val="tx1"/>
            </a:solidFill>
            <a:miter lim="800000"/>
            <a:headEnd/>
            <a:tailEnd/>
          </a:ln>
        </p:spPr>
      </p:pic>
      <p:sp>
        <p:nvSpPr>
          <p:cNvPr id="34" name="TextBox 33"/>
          <p:cNvSpPr txBox="1"/>
          <p:nvPr/>
        </p:nvSpPr>
        <p:spPr>
          <a:xfrm>
            <a:off x="3197226" y="13009603"/>
            <a:ext cx="10830209" cy="461665"/>
          </a:xfrm>
          <a:prstGeom prst="rect">
            <a:avLst/>
          </a:prstGeom>
          <a:noFill/>
        </p:spPr>
        <p:txBody>
          <a:bodyPr wrap="none" rtlCol="0">
            <a:spAutoFit/>
          </a:bodyPr>
          <a:lstStyle/>
          <a:p>
            <a:r>
              <a:rPr lang="en-US" sz="2400" dirty="0"/>
              <a:t>Figure: </a:t>
            </a:r>
            <a:r>
              <a:rPr lang="en-US" sz="2400" dirty="0" err="1"/>
              <a:t>Schumm</a:t>
            </a:r>
            <a:r>
              <a:rPr lang="en-US" sz="2400" dirty="0"/>
              <a:t> (1977), NRCS (2007), McKay et al. (2011), Wenger et al. (2009)</a:t>
            </a:r>
          </a:p>
        </p:txBody>
      </p:sp>
      <p:pic>
        <p:nvPicPr>
          <p:cNvPr id="39" name="Picture 2" descr="http://riverrestoration.wikispaces.com/file/view/conceptual_model_urban_streams.jpg/312210282/642x480/conceptual_model_urban_streams.jpg"/>
          <p:cNvPicPr>
            <a:picLocks noChangeAspect="1" noChangeArrowheads="1"/>
          </p:cNvPicPr>
          <p:nvPr/>
        </p:nvPicPr>
        <p:blipFill>
          <a:blip r:embed="rId3"/>
          <a:srcRect/>
          <a:stretch>
            <a:fillRect/>
          </a:stretch>
        </p:blipFill>
        <p:spPr bwMode="auto">
          <a:xfrm>
            <a:off x="11579225" y="5638801"/>
            <a:ext cx="9378316" cy="7011826"/>
          </a:xfrm>
          <a:prstGeom prst="rect">
            <a:avLst/>
          </a:prstGeom>
          <a:noFill/>
          <a:ln>
            <a:solidFill>
              <a:schemeClr val="tx1"/>
            </a:solidFill>
          </a:ln>
        </p:spPr>
      </p:pic>
      <p:pic>
        <p:nvPicPr>
          <p:cNvPr id="41" name="Picture 3"/>
          <p:cNvPicPr>
            <a:picLocks noChangeAspect="1" noChangeArrowheads="1"/>
          </p:cNvPicPr>
          <p:nvPr/>
        </p:nvPicPr>
        <p:blipFill>
          <a:blip r:embed="rId4"/>
          <a:srcRect l="37935" t="25583" r="43152" b="48318"/>
          <a:stretch>
            <a:fillRect/>
          </a:stretch>
        </p:blipFill>
        <p:spPr bwMode="auto">
          <a:xfrm>
            <a:off x="11140549" y="756920"/>
            <a:ext cx="5163076" cy="4450080"/>
          </a:xfrm>
          <a:prstGeom prst="rect">
            <a:avLst/>
          </a:prstGeom>
          <a:noFill/>
          <a:ln w="9525">
            <a:solidFill>
              <a:schemeClr val="tx1"/>
            </a:solidFill>
            <a:miter lim="800000"/>
            <a:headEnd/>
            <a:tailEnd/>
          </a:ln>
        </p:spPr>
      </p:pic>
      <p:pic>
        <p:nvPicPr>
          <p:cNvPr id="42" name="Picture 7"/>
          <p:cNvPicPr>
            <a:picLocks noChangeAspect="1" noChangeArrowheads="1"/>
          </p:cNvPicPr>
          <p:nvPr/>
        </p:nvPicPr>
        <p:blipFill>
          <a:blip r:embed="rId5"/>
          <a:srcRect l="8099" t="23996" r="58116" b="11038"/>
          <a:stretch>
            <a:fillRect/>
          </a:stretch>
        </p:blipFill>
        <p:spPr bwMode="auto">
          <a:xfrm>
            <a:off x="16530895" y="304800"/>
            <a:ext cx="4312980" cy="5181600"/>
          </a:xfrm>
          <a:prstGeom prst="rect">
            <a:avLst/>
          </a:prstGeom>
          <a:noFill/>
          <a:ln w="9525">
            <a:solidFill>
              <a:schemeClr val="tx1"/>
            </a:solidFill>
            <a:miter lim="800000"/>
            <a:headEnd/>
            <a:tailEnd/>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25BA06-8B7E-4D42-84C4-54E040BE5877}"/>
              </a:ext>
            </a:extLst>
          </p:cNvPr>
          <p:cNvSpPr txBox="1"/>
          <p:nvPr/>
        </p:nvSpPr>
        <p:spPr>
          <a:xfrm>
            <a:off x="6435277" y="3321386"/>
            <a:ext cx="12389436" cy="2308324"/>
          </a:xfrm>
          <a:prstGeom prst="rect">
            <a:avLst/>
          </a:prstGeom>
          <a:noFill/>
        </p:spPr>
        <p:txBody>
          <a:bodyPr wrap="square" rtlCol="0">
            <a:spAutoFit/>
          </a:bodyPr>
          <a:lstStyle/>
          <a:p>
            <a:r>
              <a:rPr lang="en-US" sz="7200" b="1" spc="600" dirty="0">
                <a:solidFill>
                  <a:schemeClr val="tx2"/>
                </a:solidFill>
                <a:latin typeface="Playfair Display SC" charset="0"/>
                <a:ea typeface="Playfair Display SC" charset="0"/>
                <a:cs typeface="Playfair Display SC" charset="0"/>
              </a:rPr>
              <a:t>Definition of model for this class</a:t>
            </a:r>
          </a:p>
        </p:txBody>
      </p:sp>
      <p:sp>
        <p:nvSpPr>
          <p:cNvPr id="4" name="TextBox 3">
            <a:extLst>
              <a:ext uri="{FF2B5EF4-FFF2-40B4-BE49-F238E27FC236}">
                <a16:creationId xmlns:a16="http://schemas.microsoft.com/office/drawing/2014/main" id="{6ED558E1-1B89-4EEF-8944-0FE83730FD31}"/>
              </a:ext>
            </a:extLst>
          </p:cNvPr>
          <p:cNvSpPr txBox="1"/>
          <p:nvPr/>
        </p:nvSpPr>
        <p:spPr>
          <a:xfrm>
            <a:off x="1711024" y="5770010"/>
            <a:ext cx="15727890" cy="2183418"/>
          </a:xfrm>
          <a:prstGeom prst="rect">
            <a:avLst/>
          </a:prstGeom>
          <a:noFill/>
        </p:spPr>
        <p:txBody>
          <a:bodyPr wrap="square" rtlCol="0">
            <a:spAutoFit/>
          </a:bodyPr>
          <a:lstStyle/>
          <a:p>
            <a:pPr>
              <a:lnSpc>
                <a:spcPct val="150000"/>
              </a:lnSpc>
            </a:pPr>
            <a:r>
              <a:rPr lang="en-US" sz="4800" dirty="0">
                <a:latin typeface="Montserrat Light" charset="0"/>
                <a:ea typeface="Montserrat Light" charset="0"/>
                <a:cs typeface="Montserrat Light" charset="0"/>
              </a:rPr>
              <a:t>Numerical representation of an ecological system implemented in software</a:t>
            </a:r>
          </a:p>
        </p:txBody>
      </p:sp>
      <p:sp>
        <p:nvSpPr>
          <p:cNvPr id="5" name="TextBox 4">
            <a:extLst>
              <a:ext uri="{FF2B5EF4-FFF2-40B4-BE49-F238E27FC236}">
                <a16:creationId xmlns:a16="http://schemas.microsoft.com/office/drawing/2014/main" id="{FA140449-3167-450E-B88F-CBB10336E2DA}"/>
              </a:ext>
            </a:extLst>
          </p:cNvPr>
          <p:cNvSpPr txBox="1"/>
          <p:nvPr/>
        </p:nvSpPr>
        <p:spPr>
          <a:xfrm>
            <a:off x="9569302" y="9462977"/>
            <a:ext cx="10618613" cy="1200329"/>
          </a:xfrm>
          <a:prstGeom prst="rect">
            <a:avLst/>
          </a:prstGeom>
          <a:noFill/>
        </p:spPr>
        <p:txBody>
          <a:bodyPr wrap="none" rtlCol="0">
            <a:spAutoFit/>
          </a:bodyPr>
          <a:lstStyle/>
          <a:p>
            <a:r>
              <a:rPr lang="en-US" dirty="0"/>
              <a:t>SIDE NOTE: </a:t>
            </a:r>
            <a:r>
              <a:rPr lang="en-US" b="1" u="sng" dirty="0"/>
              <a:t>not</a:t>
            </a:r>
            <a:r>
              <a:rPr lang="en-US" dirty="0"/>
              <a:t> software applicable to any situation</a:t>
            </a:r>
          </a:p>
          <a:p>
            <a:endParaRPr lang="en-US" dirty="0"/>
          </a:p>
        </p:txBody>
      </p:sp>
    </p:spTree>
    <p:extLst>
      <p:ext uri="{BB962C8B-B14F-4D97-AF65-F5344CB8AC3E}">
        <p14:creationId xmlns:p14="http://schemas.microsoft.com/office/powerpoint/2010/main" val="2609452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useful conceptual models</a:t>
            </a:r>
          </a:p>
        </p:txBody>
      </p:sp>
      <p:sp>
        <p:nvSpPr>
          <p:cNvPr id="3" name="Content Placeholder 2"/>
          <p:cNvSpPr>
            <a:spLocks noGrp="1"/>
          </p:cNvSpPr>
          <p:nvPr>
            <p:ph idx="1"/>
          </p:nvPr>
        </p:nvSpPr>
        <p:spPr>
          <a:xfrm>
            <a:off x="4721225" y="3200400"/>
            <a:ext cx="14935200" cy="7772400"/>
          </a:xfrm>
        </p:spPr>
        <p:txBody>
          <a:bodyPr/>
          <a:lstStyle/>
          <a:p>
            <a:r>
              <a:rPr lang="en-US" dirty="0"/>
              <a:t>Relevant to the problem</a:t>
            </a:r>
          </a:p>
          <a:p>
            <a:r>
              <a:rPr lang="en-US" dirty="0"/>
              <a:t>Directed at the appropriate spatial and temporal scales</a:t>
            </a:r>
          </a:p>
          <a:p>
            <a:r>
              <a:rPr lang="en-US" dirty="0"/>
              <a:t>Strike an appropriate balance between over-simplification and over-sophistication.</a:t>
            </a:r>
          </a:p>
          <a:p>
            <a:r>
              <a:rPr lang="en-US" dirty="0"/>
              <a:t>Underpinned by sound scientific knowledge </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5963" y="1000125"/>
            <a:ext cx="21024850" cy="2651125"/>
          </a:xfrm>
        </p:spPr>
        <p:txBody>
          <a:bodyPr/>
          <a:lstStyle/>
          <a:p>
            <a:r>
              <a:rPr lang="en-US" dirty="0"/>
              <a:t>Good conceptual ecological models should include:</a:t>
            </a:r>
          </a:p>
        </p:txBody>
      </p:sp>
      <p:sp>
        <p:nvSpPr>
          <p:cNvPr id="3" name="Content Placeholder 2"/>
          <p:cNvSpPr>
            <a:spLocks noGrp="1"/>
          </p:cNvSpPr>
          <p:nvPr>
            <p:ph idx="1"/>
          </p:nvPr>
        </p:nvSpPr>
        <p:spPr/>
        <p:txBody>
          <a:bodyPr>
            <a:normAutofit/>
          </a:bodyPr>
          <a:lstStyle/>
          <a:p>
            <a:r>
              <a:rPr lang="en-US" sz="4400" dirty="0"/>
              <a:t>Those physical, chemical and biological attributes of the system that determine its dynamics. </a:t>
            </a:r>
          </a:p>
          <a:p>
            <a:r>
              <a:rPr lang="en-US" sz="4400" dirty="0"/>
              <a:t>The mechanisms by which ecosystem drivers, both internal (e.g., flow rates) and external (e.g., climate), cause change with particular emphasis on those aspects of the system where the Corps can effect change. </a:t>
            </a:r>
          </a:p>
          <a:p>
            <a:r>
              <a:rPr lang="en-US" sz="4400" dirty="0"/>
              <a:t>Critical thresholds of ecological processes and environmental conditions</a:t>
            </a:r>
          </a:p>
          <a:p>
            <a:r>
              <a:rPr lang="en-US" sz="4400" dirty="0"/>
              <a:t>Discussion of assumptions and gaps in the state of knowledge, especially those that limit the predictability of restoration outcomes. </a:t>
            </a:r>
          </a:p>
          <a:p>
            <a:r>
              <a:rPr lang="en-US" sz="4400" dirty="0"/>
              <a:t>Identification of current characteristics of the system that may limit the achievement of management outcomes.</a:t>
            </a:r>
          </a:p>
          <a:p>
            <a:r>
              <a:rPr lang="en-US" sz="4400" dirty="0"/>
              <a:t>Adequate references to substantiate the model. </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conceptual models (1)</a:t>
            </a:r>
          </a:p>
        </p:txBody>
      </p:sp>
      <p:sp>
        <p:nvSpPr>
          <p:cNvPr id="3" name="Content Placeholder 2"/>
          <p:cNvSpPr>
            <a:spLocks noGrp="1"/>
          </p:cNvSpPr>
          <p:nvPr>
            <p:ph idx="1"/>
          </p:nvPr>
        </p:nvSpPr>
        <p:spPr>
          <a:xfrm>
            <a:off x="4721225" y="3200400"/>
            <a:ext cx="14478000" cy="7772400"/>
          </a:xfrm>
        </p:spPr>
        <p:txBody>
          <a:bodyPr>
            <a:normAutofit lnSpcReduction="10000"/>
          </a:bodyPr>
          <a:lstStyle/>
          <a:p>
            <a:r>
              <a:rPr lang="en-US" dirty="0"/>
              <a:t>Is it accurately reflecting system function?</a:t>
            </a:r>
          </a:p>
          <a:p>
            <a:r>
              <a:rPr lang="en-US" dirty="0"/>
              <a:t>Is it effectively presented?</a:t>
            </a:r>
          </a:p>
          <a:p>
            <a:r>
              <a:rPr lang="en-US" dirty="0"/>
              <a:t>How was the model develop?  </a:t>
            </a:r>
          </a:p>
          <a:p>
            <a:r>
              <a:rPr lang="en-US" dirty="0"/>
              <a:t>Who was involved in development?</a:t>
            </a:r>
          </a:p>
          <a:p>
            <a:r>
              <a:rPr lang="en-US" dirty="0"/>
              <a:t>Is the model based on scientific evidence (and referenced accordingly)?</a:t>
            </a:r>
          </a:p>
          <a:p>
            <a:r>
              <a:rPr lang="en-US" dirty="0"/>
              <a:t>Are the certainty and predictability of linkages described?</a:t>
            </a:r>
          </a:p>
          <a:p>
            <a:r>
              <a:rPr lang="en-US" dirty="0"/>
              <a:t>How will engineering and ecological components interact?</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conceptual models (2)</a:t>
            </a:r>
          </a:p>
        </p:txBody>
      </p:sp>
      <p:sp>
        <p:nvSpPr>
          <p:cNvPr id="3" name="Content Placeholder 2"/>
          <p:cNvSpPr>
            <a:spLocks noGrp="1"/>
          </p:cNvSpPr>
          <p:nvPr>
            <p:ph idx="1"/>
          </p:nvPr>
        </p:nvSpPr>
        <p:spPr>
          <a:xfrm>
            <a:off x="4111625" y="3200400"/>
            <a:ext cx="15697200" cy="7772400"/>
          </a:xfrm>
        </p:spPr>
        <p:txBody>
          <a:bodyPr/>
          <a:lstStyle/>
          <a:p>
            <a:r>
              <a:rPr lang="en-US" dirty="0"/>
              <a:t>Does it appropriately identify the assumptions, limitations, areas of disagreement, and gaps in the state of knowledge? </a:t>
            </a:r>
          </a:p>
          <a:p>
            <a:r>
              <a:rPr lang="en-US" dirty="0"/>
              <a:t>Will the model’s functionality shift through time (e.g., will processes change with land use or climate)? </a:t>
            </a:r>
          </a:p>
          <a:p>
            <a:r>
              <a:rPr lang="en-US" dirty="0"/>
              <a:t>Does it sufficiently account for long-term environmental variability and disturbance (e.g., drought, hurricanes)?</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D9598-9DCC-4F11-8114-97B0511536A9}"/>
              </a:ext>
            </a:extLst>
          </p:cNvPr>
          <p:cNvSpPr>
            <a:spLocks noGrp="1"/>
          </p:cNvSpPr>
          <p:nvPr>
            <p:ph type="title"/>
          </p:nvPr>
        </p:nvSpPr>
        <p:spPr>
          <a:xfrm>
            <a:off x="1676400" y="700087"/>
            <a:ext cx="21024850" cy="2651125"/>
          </a:xfrm>
        </p:spPr>
        <p:txBody>
          <a:bodyPr>
            <a:normAutofit/>
          </a:bodyPr>
          <a:lstStyle/>
          <a:p>
            <a:r>
              <a:rPr lang="en-US" sz="9600" dirty="0"/>
              <a:t>Model quantification</a:t>
            </a:r>
          </a:p>
        </p:txBody>
      </p:sp>
      <p:sp>
        <p:nvSpPr>
          <p:cNvPr id="4" name="Slide Number Placeholder 3">
            <a:extLst>
              <a:ext uri="{FF2B5EF4-FFF2-40B4-BE49-F238E27FC236}">
                <a16:creationId xmlns:a16="http://schemas.microsoft.com/office/drawing/2014/main" id="{80747D53-16D5-4271-B842-D18019F9AF7C}"/>
              </a:ext>
            </a:extLst>
          </p:cNvPr>
          <p:cNvSpPr>
            <a:spLocks noGrp="1"/>
          </p:cNvSpPr>
          <p:nvPr>
            <p:ph type="sldNum" sz="quarter" idx="10"/>
          </p:nvPr>
        </p:nvSpPr>
        <p:spPr/>
        <p:txBody>
          <a:bodyPr/>
          <a:lstStyle/>
          <a:p>
            <a:fld id="{3B8259A0-B2B6-4A51-8281-FB7C9390777E}" type="slidenum">
              <a:rPr lang="en-US" smtClean="0"/>
              <a:pPr/>
              <a:t>44</a:t>
            </a:fld>
            <a:endParaRPr lang="en-US"/>
          </a:p>
        </p:txBody>
      </p:sp>
      <p:sp>
        <p:nvSpPr>
          <p:cNvPr id="5" name="Content Placeholder 2">
            <a:extLst>
              <a:ext uri="{FF2B5EF4-FFF2-40B4-BE49-F238E27FC236}">
                <a16:creationId xmlns:a16="http://schemas.microsoft.com/office/drawing/2014/main" id="{D9887899-72F9-46A4-9694-9232565C2063}"/>
              </a:ext>
            </a:extLst>
          </p:cNvPr>
          <p:cNvSpPr>
            <a:spLocks noGrp="1"/>
          </p:cNvSpPr>
          <p:nvPr>
            <p:ph idx="1"/>
          </p:nvPr>
        </p:nvSpPr>
        <p:spPr>
          <a:xfrm>
            <a:off x="2458460" y="3385905"/>
            <a:ext cx="14508833" cy="8457001"/>
          </a:xfrm>
        </p:spPr>
        <p:txBody>
          <a:bodyPr>
            <a:normAutofit/>
          </a:bodyPr>
          <a:lstStyle/>
          <a:p>
            <a:r>
              <a:rPr lang="en-US" sz="5400" b="1" dirty="0"/>
              <a:t>Select general quantitative structure</a:t>
            </a:r>
          </a:p>
          <a:p>
            <a:r>
              <a:rPr lang="en-US" sz="5400" b="1" dirty="0"/>
              <a:t>Choose basic time unit</a:t>
            </a:r>
          </a:p>
          <a:p>
            <a:r>
              <a:rPr lang="en-US" sz="5400" b="1" dirty="0"/>
              <a:t>Identify functional forms of the model equations</a:t>
            </a:r>
          </a:p>
          <a:p>
            <a:r>
              <a:rPr lang="en-US" sz="5400" b="1" dirty="0"/>
              <a:t>Estimate parameters of model equations</a:t>
            </a:r>
          </a:p>
        </p:txBody>
      </p:sp>
    </p:spTree>
    <p:extLst>
      <p:ext uri="{BB962C8B-B14F-4D97-AF65-F5344CB8AC3E}">
        <p14:creationId xmlns:p14="http://schemas.microsoft.com/office/powerpoint/2010/main" val="220028631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15262529" y="8090132"/>
            <a:ext cx="8753586" cy="4420946"/>
            <a:chOff x="1515" y="2916"/>
            <a:chExt cx="8620" cy="4308"/>
          </a:xfrm>
        </p:grpSpPr>
        <p:pic>
          <p:nvPicPr>
            <p:cNvPr id="5" name="Picture 3" descr="Conceptual Model"/>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15" y="2916"/>
              <a:ext cx="8620" cy="4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3049" y="6341"/>
              <a:ext cx="485" cy="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32" tIns="91416" rIns="182832" bIns="91416" numCol="1" anchor="t" anchorCtr="0" compatLnSpc="1">
              <a:prstTxWarp prst="textNoShape">
                <a:avLst/>
              </a:prstTxWarp>
            </a:bodyPr>
            <a:lstStyle/>
            <a:p>
              <a:pPr defTabSz="1828343" fontAlgn="base">
                <a:spcBef>
                  <a:spcPct val="0"/>
                </a:spcBef>
                <a:spcAft>
                  <a:spcPts val="2000"/>
                </a:spcAft>
              </a:pPr>
              <a:r>
                <a:rPr lang="en-US" altLang="en-US" sz="1400" b="1">
                  <a:latin typeface="Calibri" pitchFamily="34" charset="0"/>
                  <a:cs typeface="Arial" pitchFamily="34" charset="0"/>
                </a:rPr>
                <a:t>t</a:t>
              </a:r>
              <a:endParaRPr lang="en-US" altLang="en-US" sz="3599">
                <a:latin typeface="Arial" pitchFamily="34" charset="0"/>
                <a:cs typeface="Arial" pitchFamily="34" charset="0"/>
              </a:endParaRPr>
            </a:p>
          </p:txBody>
        </p:sp>
      </p:grpSp>
      <p:sp>
        <p:nvSpPr>
          <p:cNvPr id="2" name="Title 1"/>
          <p:cNvSpPr>
            <a:spLocks noGrp="1"/>
          </p:cNvSpPr>
          <p:nvPr>
            <p:ph type="title"/>
          </p:nvPr>
        </p:nvSpPr>
        <p:spPr/>
        <p:txBody>
          <a:bodyPr/>
          <a:lstStyle/>
          <a:p>
            <a:r>
              <a:rPr lang="en-US" dirty="0"/>
              <a:t>Quantification</a:t>
            </a:r>
          </a:p>
        </p:txBody>
      </p:sp>
      <p:sp>
        <p:nvSpPr>
          <p:cNvPr id="3" name="Content Placeholder 2"/>
          <p:cNvSpPr>
            <a:spLocks noGrp="1"/>
          </p:cNvSpPr>
          <p:nvPr>
            <p:ph idx="1"/>
          </p:nvPr>
        </p:nvSpPr>
        <p:spPr>
          <a:xfrm>
            <a:off x="1220210" y="3692293"/>
            <a:ext cx="14508833" cy="8457001"/>
          </a:xfrm>
        </p:spPr>
        <p:txBody>
          <a:bodyPr>
            <a:normAutofit/>
          </a:bodyPr>
          <a:lstStyle/>
          <a:p>
            <a:r>
              <a:rPr lang="en-US" b="1" dirty="0"/>
              <a:t>Quantifying models provides ability to understand numerical consequences of ideas, scenarios, system dynamics, etc..</a:t>
            </a:r>
          </a:p>
          <a:p>
            <a:endParaRPr lang="en-US" b="1" dirty="0"/>
          </a:p>
          <a:p>
            <a:r>
              <a:rPr lang="en-US" b="1" dirty="0"/>
              <a:t>Conceptual Model should be used a template</a:t>
            </a:r>
          </a:p>
          <a:p>
            <a:pPr lvl="1"/>
            <a:r>
              <a:rPr lang="en-US" dirty="0"/>
              <a:t>Equations should be tightly coupled with conceptual model</a:t>
            </a:r>
          </a:p>
          <a:p>
            <a:pPr lvl="1"/>
            <a:r>
              <a:rPr lang="en-US" dirty="0"/>
              <a:t>Helps with communication and transparency</a:t>
            </a:r>
          </a:p>
          <a:p>
            <a:pPr lvl="1"/>
            <a:r>
              <a:rPr lang="en-US" dirty="0"/>
              <a:t>Don’t hide behind the math/code</a:t>
            </a:r>
          </a:p>
        </p:txBody>
      </p:sp>
    </p:spTree>
    <p:extLst>
      <p:ext uri="{BB962C8B-B14F-4D97-AF65-F5344CB8AC3E}">
        <p14:creationId xmlns:p14="http://schemas.microsoft.com/office/powerpoint/2010/main" val="2123544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appropriate mathematics &amp; software</a:t>
            </a:r>
          </a:p>
        </p:txBody>
      </p:sp>
      <p:sp>
        <p:nvSpPr>
          <p:cNvPr id="3" name="Content Placeholder 2"/>
          <p:cNvSpPr>
            <a:spLocks noGrp="1"/>
          </p:cNvSpPr>
          <p:nvPr>
            <p:ph idx="1"/>
          </p:nvPr>
        </p:nvSpPr>
        <p:spPr>
          <a:xfrm>
            <a:off x="2193989" y="3692293"/>
            <a:ext cx="20111561" cy="8231688"/>
          </a:xfrm>
        </p:spPr>
        <p:txBody>
          <a:bodyPr>
            <a:normAutofit/>
          </a:bodyPr>
          <a:lstStyle/>
          <a:p>
            <a:r>
              <a:rPr lang="en-US" b="1" dirty="0"/>
              <a:t>In Theory: </a:t>
            </a:r>
          </a:p>
          <a:p>
            <a:pPr lvl="1"/>
            <a:r>
              <a:rPr lang="en-US" dirty="0"/>
              <a:t>Results should not depend on software or advanced math</a:t>
            </a:r>
          </a:p>
          <a:p>
            <a:pPr lvl="1"/>
            <a:r>
              <a:rPr lang="en-US" dirty="0"/>
              <a:t>What is important is that the critical processes are captured</a:t>
            </a:r>
          </a:p>
          <a:p>
            <a:pPr marL="402235" lvl="1"/>
            <a:endParaRPr lang="en-US" b="1" dirty="0"/>
          </a:p>
          <a:p>
            <a:r>
              <a:rPr lang="en-US" b="1" dirty="0"/>
              <a:t>In Practice: </a:t>
            </a:r>
          </a:p>
          <a:p>
            <a:pPr lvl="1"/>
            <a:r>
              <a:rPr lang="en-US" dirty="0"/>
              <a:t>Software/Mathematics affect efficiency and computation time</a:t>
            </a:r>
          </a:p>
          <a:p>
            <a:pPr lvl="1"/>
            <a:r>
              <a:rPr lang="en-US" dirty="0"/>
              <a:t>Need to identify up-front how model will be quantified</a:t>
            </a:r>
          </a:p>
          <a:p>
            <a:pPr lvl="1"/>
            <a:r>
              <a:rPr lang="en-US" dirty="0"/>
              <a:t>Mechanistic (process-based) models aren’t developed that often for USACE planning</a:t>
            </a:r>
          </a:p>
          <a:p>
            <a:pPr lvl="2"/>
            <a:r>
              <a:rPr lang="en-US" dirty="0"/>
              <a:t>Statistical equations (correlations) used as proxies</a:t>
            </a:r>
          </a:p>
          <a:p>
            <a:pPr lvl="2"/>
            <a:endParaRPr lang="en-US" b="1" dirty="0"/>
          </a:p>
          <a:p>
            <a:pPr lvl="1"/>
            <a:endParaRPr lang="en-US" b="1" dirty="0"/>
          </a:p>
        </p:txBody>
      </p:sp>
    </p:spTree>
    <p:extLst>
      <p:ext uri="{BB962C8B-B14F-4D97-AF65-F5344CB8AC3E}">
        <p14:creationId xmlns:p14="http://schemas.microsoft.com/office/powerpoint/2010/main" val="3546895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have to be good at math!</a:t>
            </a:r>
          </a:p>
        </p:txBody>
      </p:sp>
      <p:sp>
        <p:nvSpPr>
          <p:cNvPr id="3" name="Content Placeholder 2"/>
          <p:cNvSpPr>
            <a:spLocks noGrp="1"/>
          </p:cNvSpPr>
          <p:nvPr>
            <p:ph idx="1"/>
          </p:nvPr>
        </p:nvSpPr>
        <p:spPr/>
        <p:txBody>
          <a:bodyPr/>
          <a:lstStyle/>
          <a:p>
            <a:r>
              <a:rPr lang="en-US" dirty="0"/>
              <a:t>Important to recognize differences in training b/w engineering and life sciences</a:t>
            </a:r>
          </a:p>
          <a:p>
            <a:endParaRPr lang="en-US" dirty="0"/>
          </a:p>
          <a:p>
            <a:r>
              <a:rPr lang="en-US" dirty="0"/>
              <a:t>Biologists and ecologists have deep understanding of their systems, but generally aren’t exposed to advanced mathematical techniques</a:t>
            </a:r>
          </a:p>
          <a:p>
            <a:pPr lvl="1"/>
            <a:endParaRPr lang="en-US" dirty="0"/>
          </a:p>
          <a:p>
            <a:r>
              <a:rPr lang="en-US" dirty="0"/>
              <a:t>Elegant mathematical solutions are , but they’re not the only approach</a:t>
            </a:r>
          </a:p>
          <a:p>
            <a:endParaRPr lang="en-US" dirty="0"/>
          </a:p>
          <a:p>
            <a:r>
              <a:rPr lang="en-US" dirty="0"/>
              <a:t>If you have an understanding of your system, you can model it</a:t>
            </a:r>
          </a:p>
          <a:p>
            <a:endParaRPr lang="en-US" dirty="0"/>
          </a:p>
        </p:txBody>
      </p:sp>
    </p:spTree>
    <p:extLst>
      <p:ext uri="{BB962C8B-B14F-4D97-AF65-F5344CB8AC3E}">
        <p14:creationId xmlns:p14="http://schemas.microsoft.com/office/powerpoint/2010/main" val="138470655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time step</a:t>
            </a:r>
          </a:p>
        </p:txBody>
      </p:sp>
      <p:sp>
        <p:nvSpPr>
          <p:cNvPr id="3" name="Content Placeholder 2"/>
          <p:cNvSpPr>
            <a:spLocks noGrp="1"/>
          </p:cNvSpPr>
          <p:nvPr>
            <p:ph idx="1"/>
          </p:nvPr>
        </p:nvSpPr>
        <p:spPr>
          <a:xfrm>
            <a:off x="2193989" y="3692291"/>
            <a:ext cx="20111561" cy="9053988"/>
          </a:xfrm>
        </p:spPr>
        <p:txBody>
          <a:bodyPr>
            <a:normAutofit/>
          </a:bodyPr>
          <a:lstStyle/>
          <a:p>
            <a:r>
              <a:rPr lang="en-US" dirty="0"/>
              <a:t>Have to choose how often the model is updated, and how long to run it. </a:t>
            </a:r>
          </a:p>
          <a:p>
            <a:pPr lvl="1"/>
            <a:r>
              <a:rPr lang="en-US" dirty="0"/>
              <a:t>We plan for 50 </a:t>
            </a:r>
            <a:r>
              <a:rPr lang="en-US" dirty="0" err="1"/>
              <a:t>yr</a:t>
            </a:r>
            <a:r>
              <a:rPr lang="en-US" dirty="0"/>
              <a:t> horizon, but how often do you need to calculate changes in order to get an accurate idea? </a:t>
            </a:r>
          </a:p>
          <a:p>
            <a:pPr lvl="2"/>
            <a:endParaRPr lang="en-US" dirty="0"/>
          </a:p>
          <a:p>
            <a:pPr lvl="2"/>
            <a:r>
              <a:rPr lang="en-US" dirty="0"/>
              <a:t>What processes are you interested in? How often do they occur? </a:t>
            </a:r>
          </a:p>
          <a:p>
            <a:pPr lvl="2"/>
            <a:r>
              <a:rPr lang="en-US" dirty="0"/>
              <a:t>Time step needs to reflect what’s happening in nature, not what’s convenient </a:t>
            </a:r>
          </a:p>
          <a:p>
            <a:pPr lvl="2"/>
            <a:r>
              <a:rPr lang="en-US" dirty="0"/>
              <a:t>Don’t have to choose familiar units </a:t>
            </a:r>
          </a:p>
          <a:p>
            <a:pPr lvl="3"/>
            <a:r>
              <a:rPr lang="en-US" dirty="0"/>
              <a:t>Can use 12 seconds, 3 days, 14 months, 50 </a:t>
            </a:r>
            <a:r>
              <a:rPr lang="en-US" dirty="0" err="1"/>
              <a:t>yrs</a:t>
            </a:r>
            <a:r>
              <a:rPr lang="en-US" dirty="0"/>
              <a:t>, etc…</a:t>
            </a:r>
          </a:p>
        </p:txBody>
      </p:sp>
    </p:spTree>
    <p:extLst>
      <p:ext uri="{BB962C8B-B14F-4D97-AF65-F5344CB8AC3E}">
        <p14:creationId xmlns:p14="http://schemas.microsoft.com/office/powerpoint/2010/main" val="3317066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Forms of Equations</a:t>
            </a:r>
          </a:p>
        </p:txBody>
      </p:sp>
      <p:sp>
        <p:nvSpPr>
          <p:cNvPr id="3" name="Content Placeholder 2"/>
          <p:cNvSpPr>
            <a:spLocks noGrp="1"/>
          </p:cNvSpPr>
          <p:nvPr>
            <p:ph idx="1"/>
          </p:nvPr>
        </p:nvSpPr>
        <p:spPr>
          <a:xfrm>
            <a:off x="2193989" y="3692293"/>
            <a:ext cx="20111561" cy="1525593"/>
          </a:xfrm>
        </p:spPr>
        <p:txBody>
          <a:bodyPr/>
          <a:lstStyle/>
          <a:p>
            <a:r>
              <a:rPr lang="en-US" dirty="0"/>
              <a:t>How should relationships be quantified? </a:t>
            </a:r>
          </a:p>
        </p:txBody>
      </p:sp>
      <p:pic>
        <p:nvPicPr>
          <p:cNvPr id="4" name="Picture 3"/>
          <p:cNvPicPr>
            <a:picLocks noChangeAspect="1"/>
          </p:cNvPicPr>
          <p:nvPr/>
        </p:nvPicPr>
        <p:blipFill>
          <a:blip r:embed="rId3"/>
          <a:stretch>
            <a:fillRect/>
          </a:stretch>
        </p:blipFill>
        <p:spPr>
          <a:xfrm>
            <a:off x="9621964" y="5217886"/>
            <a:ext cx="5192835" cy="3887721"/>
          </a:xfrm>
          <a:prstGeom prst="rect">
            <a:avLst/>
          </a:prstGeom>
        </p:spPr>
      </p:pic>
      <p:pic>
        <p:nvPicPr>
          <p:cNvPr id="5" name="Picture 4"/>
          <p:cNvPicPr>
            <a:picLocks noChangeAspect="1"/>
          </p:cNvPicPr>
          <p:nvPr/>
        </p:nvPicPr>
        <p:blipFill>
          <a:blip r:embed="rId4"/>
          <a:stretch>
            <a:fillRect/>
          </a:stretch>
        </p:blipFill>
        <p:spPr>
          <a:xfrm>
            <a:off x="1870211" y="9423665"/>
            <a:ext cx="4323694" cy="3237019"/>
          </a:xfrm>
          <a:prstGeom prst="rect">
            <a:avLst/>
          </a:prstGeom>
        </p:spPr>
      </p:pic>
      <p:grpSp>
        <p:nvGrpSpPr>
          <p:cNvPr id="6" name="Group 12"/>
          <p:cNvGrpSpPr>
            <a:grpSpLocks/>
          </p:cNvGrpSpPr>
          <p:nvPr/>
        </p:nvGrpSpPr>
        <p:grpSpPr bwMode="auto">
          <a:xfrm>
            <a:off x="1721082" y="4989486"/>
            <a:ext cx="7395046" cy="4344518"/>
            <a:chOff x="383" y="2340"/>
            <a:chExt cx="2471" cy="1610"/>
          </a:xfrm>
        </p:grpSpPr>
        <p:pic>
          <p:nvPicPr>
            <p:cNvPr id="7" name="Picture 12" descr="SAGES_Inflow&amp;Salinity"/>
            <p:cNvPicPr>
              <a:picLocks noChangeAspect="1" noChangeArrowheads="1"/>
            </p:cNvPicPr>
            <p:nvPr/>
          </p:nvPicPr>
          <p:blipFill>
            <a:blip r:embed="rId5" cstate="email">
              <a:extLst>
                <a:ext uri="{28A0092B-C50C-407E-A947-70E740481C1C}">
                  <a14:useLocalDpi xmlns:a14="http://schemas.microsoft.com/office/drawing/2010/main" val="0"/>
                </a:ext>
              </a:extLst>
            </a:blip>
            <a:srcRect t="10678"/>
            <a:stretch>
              <a:fillRect/>
            </a:stretch>
          </p:blipFill>
          <p:spPr bwMode="auto">
            <a:xfrm>
              <a:off x="383" y="2340"/>
              <a:ext cx="2450" cy="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3"/>
            <p:cNvSpPr txBox="1">
              <a:spLocks noChangeArrowheads="1"/>
            </p:cNvSpPr>
            <p:nvPr/>
          </p:nvSpPr>
          <p:spPr bwMode="auto">
            <a:xfrm>
              <a:off x="2195" y="2383"/>
              <a:ext cx="659"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endParaRPr lang="en-US" altLang="en-US" sz="7198">
                <a:latin typeface="Calibri" panose="020F0502020204030204" pitchFamily="34" charset="0"/>
              </a:endParaRPr>
            </a:p>
          </p:txBody>
        </p:sp>
      </p:grpSp>
      <p:pic>
        <p:nvPicPr>
          <p:cNvPr id="9" name="Picture 8"/>
          <p:cNvPicPr>
            <a:picLocks noChangeAspect="1"/>
          </p:cNvPicPr>
          <p:nvPr/>
        </p:nvPicPr>
        <p:blipFill rotWithShape="1">
          <a:blip r:embed="rId6" cstate="email">
            <a:extLst>
              <a:ext uri="{28A0092B-C50C-407E-A947-70E740481C1C}">
                <a14:useLocalDpi xmlns:a14="http://schemas.microsoft.com/office/drawing/2010/main" val="0"/>
              </a:ext>
            </a:extLst>
          </a:blip>
          <a:srcRect l="7402" t="12222" r="48559" b="56039"/>
          <a:stretch/>
        </p:blipFill>
        <p:spPr>
          <a:xfrm>
            <a:off x="15804636" y="4644296"/>
            <a:ext cx="3944539" cy="3687421"/>
          </a:xfrm>
          <a:prstGeom prst="rect">
            <a:avLst/>
          </a:prstGeom>
          <a:ln w="12700">
            <a:solidFill>
              <a:srgbClr val="000000"/>
            </a:solidFill>
          </a:ln>
        </p:spPr>
      </p:pic>
      <p:pic>
        <p:nvPicPr>
          <p:cNvPr id="11" name="Picture 10"/>
          <p:cNvPicPr>
            <a:picLocks noChangeAspect="1"/>
          </p:cNvPicPr>
          <p:nvPr/>
        </p:nvPicPr>
        <p:blipFill rotWithShape="1">
          <a:blip r:embed="rId7"/>
          <a:srcRect l="12958"/>
          <a:stretch/>
        </p:blipFill>
        <p:spPr>
          <a:xfrm>
            <a:off x="7143916" y="10242672"/>
            <a:ext cx="7762540" cy="1950852"/>
          </a:xfrm>
          <a:prstGeom prst="rect">
            <a:avLst/>
          </a:prstGeom>
        </p:spPr>
      </p:pic>
      <p:pic>
        <p:nvPicPr>
          <p:cNvPr id="12" name="Picture 11"/>
          <p:cNvPicPr>
            <a:picLocks noChangeAspect="1"/>
          </p:cNvPicPr>
          <p:nvPr/>
        </p:nvPicPr>
        <p:blipFill>
          <a:blip r:embed="rId8">
            <a:biLevel thresh="75000"/>
          </a:blip>
          <a:stretch>
            <a:fillRect/>
          </a:stretch>
        </p:blipFill>
        <p:spPr>
          <a:xfrm>
            <a:off x="16109356" y="9283719"/>
            <a:ext cx="6637247" cy="3087918"/>
          </a:xfrm>
          <a:prstGeom prst="rect">
            <a:avLst/>
          </a:prstGeom>
        </p:spPr>
      </p:pic>
      <p:pic>
        <p:nvPicPr>
          <p:cNvPr id="13" name="Picture 12"/>
          <p:cNvPicPr>
            <a:picLocks noChangeAspect="1"/>
          </p:cNvPicPr>
          <p:nvPr/>
        </p:nvPicPr>
        <p:blipFill rotWithShape="1">
          <a:blip r:embed="rId9"/>
          <a:srcRect l="53808" t="1106" r="2124" b="57744"/>
          <a:stretch/>
        </p:blipFill>
        <p:spPr>
          <a:xfrm>
            <a:off x="20208266" y="4644297"/>
            <a:ext cx="3944964" cy="3687419"/>
          </a:xfrm>
          <a:prstGeom prst="rect">
            <a:avLst/>
          </a:prstGeom>
          <a:ln w="12700">
            <a:solidFill>
              <a:srgbClr val="000000"/>
            </a:solidFill>
          </a:ln>
        </p:spPr>
      </p:pic>
    </p:spTree>
    <p:extLst>
      <p:ext uri="{BB962C8B-B14F-4D97-AF65-F5344CB8AC3E}">
        <p14:creationId xmlns:p14="http://schemas.microsoft.com/office/powerpoint/2010/main" val="37616037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CE85C1-79A9-4F68-B344-7965BDE43361}"/>
              </a:ext>
            </a:extLst>
          </p:cNvPr>
          <p:cNvSpPr txBox="1"/>
          <p:nvPr/>
        </p:nvSpPr>
        <p:spPr>
          <a:xfrm>
            <a:off x="12188825" y="1564562"/>
            <a:ext cx="11027736" cy="1015663"/>
          </a:xfrm>
          <a:prstGeom prst="rect">
            <a:avLst/>
          </a:prstGeom>
          <a:noFill/>
        </p:spPr>
        <p:txBody>
          <a:bodyPr wrap="square" rtlCol="0">
            <a:spAutoFit/>
          </a:bodyPr>
          <a:lstStyle/>
          <a:p>
            <a:r>
              <a:rPr lang="en-US" sz="6000" b="1" spc="600" dirty="0">
                <a:solidFill>
                  <a:schemeClr val="tx2"/>
                </a:solidFill>
                <a:latin typeface="Playfair Display SC" charset="0"/>
                <a:ea typeface="Playfair Display SC" charset="0"/>
                <a:cs typeface="Playfair Display SC" charset="0"/>
              </a:rPr>
              <a:t>Ecological modeling</a:t>
            </a:r>
          </a:p>
        </p:txBody>
      </p:sp>
      <p:sp>
        <p:nvSpPr>
          <p:cNvPr id="5" name="TextBox 4">
            <a:extLst>
              <a:ext uri="{FF2B5EF4-FFF2-40B4-BE49-F238E27FC236}">
                <a16:creationId xmlns:a16="http://schemas.microsoft.com/office/drawing/2014/main" id="{05EDB62C-09AD-404F-B1D1-589F9CBB1BF3}"/>
              </a:ext>
            </a:extLst>
          </p:cNvPr>
          <p:cNvSpPr txBox="1"/>
          <p:nvPr/>
        </p:nvSpPr>
        <p:spPr>
          <a:xfrm>
            <a:off x="12021548" y="2750680"/>
            <a:ext cx="11362290" cy="464871"/>
          </a:xfrm>
          <a:prstGeom prst="rect">
            <a:avLst/>
          </a:prstGeom>
          <a:noFill/>
        </p:spPr>
        <p:txBody>
          <a:bodyPr wrap="square" rtlCol="0">
            <a:spAutoFit/>
          </a:bodyPr>
          <a:lstStyle/>
          <a:p>
            <a:pPr>
              <a:lnSpc>
                <a:spcPct val="150000"/>
              </a:lnSpc>
            </a:pPr>
            <a:r>
              <a:rPr lang="en-US" sz="1800" b="1" spc="600" dirty="0">
                <a:solidFill>
                  <a:schemeClr val="accent2"/>
                </a:solidFill>
                <a:latin typeface="Montserrat Semi" charset="0"/>
                <a:ea typeface="Montserrat Semi" charset="0"/>
                <a:cs typeface="Montserrat Semi" charset="0"/>
              </a:rPr>
              <a:t>Represents environment based on point of view of model builders</a:t>
            </a:r>
          </a:p>
        </p:txBody>
      </p:sp>
      <p:sp>
        <p:nvSpPr>
          <p:cNvPr id="6" name="TextBox 5">
            <a:extLst>
              <a:ext uri="{FF2B5EF4-FFF2-40B4-BE49-F238E27FC236}">
                <a16:creationId xmlns:a16="http://schemas.microsoft.com/office/drawing/2014/main" id="{8FDC94C8-743B-4C8A-8848-1982DABAF287}"/>
              </a:ext>
            </a:extLst>
          </p:cNvPr>
          <p:cNvSpPr txBox="1"/>
          <p:nvPr/>
        </p:nvSpPr>
        <p:spPr>
          <a:xfrm>
            <a:off x="11260206" y="3393639"/>
            <a:ext cx="12884973" cy="8771632"/>
          </a:xfrm>
          <a:prstGeom prst="rect">
            <a:avLst/>
          </a:prstGeom>
          <a:noFill/>
        </p:spPr>
        <p:txBody>
          <a:bodyPr wrap="square" rtlCol="0">
            <a:spAutoFit/>
          </a:bodyPr>
          <a:lstStyle/>
          <a:p>
            <a:pPr marL="571500" indent="-571500">
              <a:buFont typeface="Arial" panose="020B0604020202020204" pitchFamily="34" charset="0"/>
              <a:buChar char="•"/>
            </a:pPr>
            <a:r>
              <a:rPr lang="en-US" sz="4800" dirty="0"/>
              <a:t>Ecology is a question-driven discipline</a:t>
            </a:r>
          </a:p>
          <a:p>
            <a:pPr marL="571500" indent="-571500">
              <a:buFont typeface="Arial" panose="020B0604020202020204" pitchFamily="34" charset="0"/>
              <a:buChar char="•"/>
            </a:pPr>
            <a:r>
              <a:rPr lang="en-US" sz="4800" dirty="0"/>
              <a:t>Ecosystems are inherently complex, interdependent systems with lots of uncertainty</a:t>
            </a:r>
          </a:p>
          <a:p>
            <a:pPr marL="571500" indent="-571500">
              <a:buFont typeface="Arial" panose="020B0604020202020204" pitchFamily="34" charset="0"/>
              <a:buChar char="•"/>
            </a:pPr>
            <a:r>
              <a:rPr lang="en-US" sz="4800" dirty="0"/>
              <a:t>Models are developed to explore complexity, interactions, forecasts</a:t>
            </a:r>
          </a:p>
          <a:p>
            <a:pPr marL="1485717" lvl="1" indent="-571500">
              <a:buFont typeface="Arial" panose="020B0604020202020204" pitchFamily="34" charset="0"/>
              <a:buChar char="•"/>
            </a:pPr>
            <a:r>
              <a:rPr lang="en-US" sz="4400" dirty="0"/>
              <a:t>Each species reacts differently to stimuli</a:t>
            </a:r>
          </a:p>
          <a:p>
            <a:pPr marL="1485717" lvl="1" indent="-571500">
              <a:buFont typeface="Arial" panose="020B0604020202020204" pitchFamily="34" charset="0"/>
              <a:buChar char="•"/>
            </a:pPr>
            <a:r>
              <a:rPr lang="en-US" sz="4400" dirty="0"/>
              <a:t>Multiple approaches for a single problem</a:t>
            </a:r>
          </a:p>
          <a:p>
            <a:pPr marL="2285634" lvl="2" indent="-457200">
              <a:buFont typeface="Arial" panose="020B0604020202020204" pitchFamily="34" charset="0"/>
              <a:buChar char="•"/>
            </a:pPr>
            <a:r>
              <a:rPr lang="en-US" dirty="0"/>
              <a:t>Habitat v. population v. meta-population v. community v. ecosystem</a:t>
            </a:r>
          </a:p>
          <a:p>
            <a:pPr marL="2285634" lvl="2" indent="-457200">
              <a:buFont typeface="Arial" panose="020B0604020202020204" pitchFamily="34" charset="0"/>
              <a:buChar char="•"/>
            </a:pPr>
            <a:r>
              <a:rPr lang="en-US" dirty="0"/>
              <a:t>Different types of models can be used for same question</a:t>
            </a:r>
          </a:p>
          <a:p>
            <a:pPr marL="1485717" lvl="1" indent="-571500">
              <a:buFont typeface="Arial" panose="020B0604020202020204" pitchFamily="34" charset="0"/>
              <a:buChar char="•"/>
            </a:pPr>
            <a:r>
              <a:rPr lang="en-US" sz="4400" dirty="0">
                <a:sym typeface="Wingdings" pitchFamily="2" charset="2"/>
              </a:rPr>
              <a:t>Trade-offs: detail, scale, expense</a:t>
            </a:r>
            <a:endParaRPr lang="en-US" sz="4400" dirty="0"/>
          </a:p>
        </p:txBody>
      </p:sp>
      <p:pic>
        <p:nvPicPr>
          <p:cNvPr id="7" name="Picture 7" descr="Etheostoma inscriptum_9.jpg">
            <a:extLst>
              <a:ext uri="{FF2B5EF4-FFF2-40B4-BE49-F238E27FC236}">
                <a16:creationId xmlns:a16="http://schemas.microsoft.com/office/drawing/2014/main" id="{19AFE9B1-01C8-48F3-840C-B59EB4FDB364}"/>
              </a:ext>
            </a:extLst>
          </p:cNvPr>
          <p:cNvPicPr>
            <a:picLocks noChangeAspect="1"/>
          </p:cNvPicPr>
          <p:nvPr/>
        </p:nvPicPr>
        <p:blipFill>
          <a:blip r:embed="rId2"/>
          <a:srcRect/>
          <a:stretch>
            <a:fillRect/>
          </a:stretch>
        </p:blipFill>
        <p:spPr bwMode="auto">
          <a:xfrm>
            <a:off x="6170349" y="1425066"/>
            <a:ext cx="4402028" cy="3098274"/>
          </a:xfrm>
          <a:prstGeom prst="rect">
            <a:avLst/>
          </a:prstGeom>
          <a:noFill/>
          <a:ln w="38100" cap="sq">
            <a:solidFill>
              <a:schemeClr val="tx2"/>
            </a:solidFill>
            <a:round/>
            <a:headEnd/>
            <a:tailEnd/>
          </a:ln>
        </p:spPr>
      </p:pic>
      <p:pic>
        <p:nvPicPr>
          <p:cNvPr id="8" name="Picture 7" descr="C:\Documents and Settings\Administrator\My Documents\UGA\Research\Photos\IMG_3683\IMG_3671.JPG">
            <a:extLst>
              <a:ext uri="{FF2B5EF4-FFF2-40B4-BE49-F238E27FC236}">
                <a16:creationId xmlns:a16="http://schemas.microsoft.com/office/drawing/2014/main" id="{3A224670-1C15-4FDF-B2DE-9D1D1A31CBDA}"/>
              </a:ext>
            </a:extLst>
          </p:cNvPr>
          <p:cNvPicPr>
            <a:picLocks noChangeAspect="1" noChangeArrowheads="1"/>
          </p:cNvPicPr>
          <p:nvPr/>
        </p:nvPicPr>
        <p:blipFill>
          <a:blip r:embed="rId3"/>
          <a:srcRect/>
          <a:stretch>
            <a:fillRect/>
          </a:stretch>
        </p:blipFill>
        <p:spPr bwMode="auto">
          <a:xfrm>
            <a:off x="214572" y="3816671"/>
            <a:ext cx="5665382" cy="3719396"/>
          </a:xfrm>
          <a:prstGeom prst="rect">
            <a:avLst/>
          </a:prstGeom>
          <a:noFill/>
          <a:ln w="38100" cap="sq">
            <a:solidFill>
              <a:schemeClr val="tx2"/>
            </a:solidFill>
            <a:round/>
            <a:headEnd/>
            <a:tailEnd/>
          </a:ln>
        </p:spPr>
      </p:pic>
      <p:pic>
        <p:nvPicPr>
          <p:cNvPr id="3" name="Picture 2">
            <a:extLst>
              <a:ext uri="{FF2B5EF4-FFF2-40B4-BE49-F238E27FC236}">
                <a16:creationId xmlns:a16="http://schemas.microsoft.com/office/drawing/2014/main" id="{A5FD7061-358C-FAEB-7C58-4E2437BB4AE0}"/>
              </a:ext>
            </a:extLst>
          </p:cNvPr>
          <p:cNvPicPr>
            <a:picLocks noChangeAspect="1"/>
          </p:cNvPicPr>
          <p:nvPr/>
        </p:nvPicPr>
        <p:blipFill>
          <a:blip r:embed="rId4"/>
          <a:stretch>
            <a:fillRect/>
          </a:stretch>
        </p:blipFill>
        <p:spPr>
          <a:xfrm>
            <a:off x="1404099" y="7658533"/>
            <a:ext cx="8951710" cy="5852207"/>
          </a:xfrm>
          <a:prstGeom prst="rect">
            <a:avLst/>
          </a:prstGeom>
        </p:spPr>
      </p:pic>
    </p:spTree>
    <p:extLst>
      <p:ext uri="{BB962C8B-B14F-4D97-AF65-F5344CB8AC3E}">
        <p14:creationId xmlns:p14="http://schemas.microsoft.com/office/powerpoint/2010/main" val="34909522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functional forms are unknown?</a:t>
            </a:r>
          </a:p>
        </p:txBody>
      </p:sp>
      <p:sp>
        <p:nvSpPr>
          <p:cNvPr id="3" name="Content Placeholder 2"/>
          <p:cNvSpPr>
            <a:spLocks noGrp="1"/>
          </p:cNvSpPr>
          <p:nvPr>
            <p:ph idx="1"/>
          </p:nvPr>
        </p:nvSpPr>
        <p:spPr>
          <a:xfrm>
            <a:off x="2193989" y="3538333"/>
            <a:ext cx="20111561" cy="3669200"/>
          </a:xfrm>
        </p:spPr>
        <p:txBody>
          <a:bodyPr>
            <a:normAutofit/>
          </a:bodyPr>
          <a:lstStyle/>
          <a:p>
            <a:r>
              <a:rPr lang="en-US" dirty="0"/>
              <a:t>Use verbal descriptions and graphical functions</a:t>
            </a:r>
          </a:p>
          <a:p>
            <a:pPr lvl="1"/>
            <a:r>
              <a:rPr lang="en-US" dirty="0"/>
              <a:t>Try to explain the relationship in a minute, then draw a picture</a:t>
            </a:r>
          </a:p>
          <a:p>
            <a:pPr lvl="1"/>
            <a:r>
              <a:rPr lang="en-US" dirty="0"/>
              <a:t>Graphical representations provide an intermediate step between verbal and mathematical representations. </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val="0"/>
              </a:ext>
            </a:extLst>
          </a:blip>
          <a:srcRect l="7003" t="12222" r="48559" b="56081"/>
          <a:stretch/>
        </p:blipFill>
        <p:spPr>
          <a:xfrm>
            <a:off x="2090839" y="7494441"/>
            <a:ext cx="4946244" cy="4576246"/>
          </a:xfrm>
          <a:prstGeom prst="rect">
            <a:avLst/>
          </a:prstGeom>
          <a:ln w="12700">
            <a:solidFill>
              <a:srgbClr val="000000"/>
            </a:solidFill>
          </a:ln>
        </p:spPr>
      </p:pic>
      <p:pic>
        <p:nvPicPr>
          <p:cNvPr id="5" name="Picture 4"/>
          <p:cNvPicPr>
            <a:picLocks noChangeAspect="1"/>
          </p:cNvPicPr>
          <p:nvPr/>
        </p:nvPicPr>
        <p:blipFill rotWithShape="1">
          <a:blip r:embed="rId3"/>
          <a:srcRect l="11413" b="12924"/>
          <a:stretch/>
        </p:blipFill>
        <p:spPr>
          <a:xfrm>
            <a:off x="12569947" y="7417160"/>
            <a:ext cx="6428499" cy="4730804"/>
          </a:xfrm>
          <a:prstGeom prst="rect">
            <a:avLst/>
          </a:prstGeom>
        </p:spPr>
      </p:pic>
      <p:sp>
        <p:nvSpPr>
          <p:cNvPr id="6" name="TextBox 5"/>
          <p:cNvSpPr txBox="1"/>
          <p:nvPr/>
        </p:nvSpPr>
        <p:spPr>
          <a:xfrm>
            <a:off x="5475715" y="7108936"/>
            <a:ext cx="6333920" cy="22245833"/>
          </a:xfrm>
          <a:prstGeom prst="rect">
            <a:avLst/>
          </a:prstGeom>
          <a:noFill/>
        </p:spPr>
        <p:txBody>
          <a:bodyPr wrap="square" rtlCol="0">
            <a:spAutoFit/>
          </a:bodyPr>
          <a:lstStyle/>
          <a:p>
            <a:pPr lvl="2"/>
            <a:r>
              <a:rPr lang="en-US" sz="7198" b="1" dirty="0"/>
              <a:t>Linear functions: </a:t>
            </a:r>
            <a:r>
              <a:rPr lang="en-US" sz="7198" dirty="0"/>
              <a:t>simplest relationship; the general relationship between two variables is understood (e.g., variable A increases when variable B decreases), but the exact form is not</a:t>
            </a:r>
          </a:p>
        </p:txBody>
      </p:sp>
      <p:sp>
        <p:nvSpPr>
          <p:cNvPr id="7" name="TextBox 6"/>
          <p:cNvSpPr txBox="1"/>
          <p:nvPr/>
        </p:nvSpPr>
        <p:spPr>
          <a:xfrm>
            <a:off x="16754919" y="7850561"/>
            <a:ext cx="5704596" cy="13384433"/>
          </a:xfrm>
          <a:prstGeom prst="rect">
            <a:avLst/>
          </a:prstGeom>
          <a:noFill/>
        </p:spPr>
        <p:txBody>
          <a:bodyPr wrap="square" rtlCol="0">
            <a:spAutoFit/>
          </a:bodyPr>
          <a:lstStyle/>
          <a:p>
            <a:pPr lvl="2"/>
            <a:r>
              <a:rPr lang="en-US" sz="7198" b="1" dirty="0"/>
              <a:t>Logistic functions: </a:t>
            </a:r>
            <a:r>
              <a:rPr lang="en-US" sz="7198" dirty="0"/>
              <a:t>more complex; allows threshold effects, and periods of stasis and rapid change</a:t>
            </a:r>
          </a:p>
        </p:txBody>
      </p:sp>
    </p:spTree>
    <p:extLst>
      <p:ext uri="{BB962C8B-B14F-4D97-AF65-F5344CB8AC3E}">
        <p14:creationId xmlns:p14="http://schemas.microsoft.com/office/powerpoint/2010/main" val="2927490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and parameterizations</a:t>
            </a:r>
          </a:p>
        </p:txBody>
      </p:sp>
      <p:sp>
        <p:nvSpPr>
          <p:cNvPr id="3" name="Content Placeholder 2"/>
          <p:cNvSpPr>
            <a:spLocks noGrp="1"/>
          </p:cNvSpPr>
          <p:nvPr>
            <p:ph idx="1"/>
          </p:nvPr>
        </p:nvSpPr>
        <p:spPr>
          <a:xfrm>
            <a:off x="2193990" y="3692292"/>
            <a:ext cx="8202361" cy="8511149"/>
          </a:xfrm>
        </p:spPr>
        <p:txBody>
          <a:bodyPr>
            <a:normAutofit lnSpcReduction="10000"/>
          </a:bodyPr>
          <a:lstStyle/>
          <a:p>
            <a:r>
              <a:rPr lang="en-US" dirty="0"/>
              <a:t>Quantitative Data</a:t>
            </a:r>
          </a:p>
          <a:p>
            <a:pPr lvl="1"/>
            <a:r>
              <a:rPr lang="en-US" dirty="0"/>
              <a:t>Field work</a:t>
            </a:r>
          </a:p>
          <a:p>
            <a:pPr lvl="1"/>
            <a:r>
              <a:rPr lang="en-US" dirty="0"/>
              <a:t>Remotely sensed</a:t>
            </a:r>
          </a:p>
          <a:p>
            <a:pPr lvl="1"/>
            <a:r>
              <a:rPr lang="en-US" dirty="0"/>
              <a:t>Other models</a:t>
            </a:r>
          </a:p>
          <a:p>
            <a:pPr lvl="1"/>
            <a:r>
              <a:rPr lang="en-US" dirty="0"/>
              <a:t>Literature</a:t>
            </a:r>
          </a:p>
          <a:p>
            <a:pPr lvl="1"/>
            <a:r>
              <a:rPr lang="en-US" dirty="0"/>
              <a:t>Theory</a:t>
            </a:r>
          </a:p>
          <a:p>
            <a:r>
              <a:rPr lang="en-US" dirty="0"/>
              <a:t>Qualitative data</a:t>
            </a:r>
          </a:p>
          <a:p>
            <a:pPr lvl="1"/>
            <a:r>
              <a:rPr lang="en-US" dirty="0"/>
              <a:t>Expert opinion</a:t>
            </a:r>
          </a:p>
          <a:p>
            <a:pPr lvl="1"/>
            <a:r>
              <a:rPr lang="en-US" dirty="0"/>
              <a:t>Hypotheses</a:t>
            </a:r>
          </a:p>
          <a:p>
            <a:r>
              <a:rPr lang="en-US" dirty="0"/>
              <a:t>The model itself</a:t>
            </a:r>
          </a:p>
          <a:p>
            <a:pPr lvl="1"/>
            <a:r>
              <a:rPr lang="en-US" dirty="0"/>
              <a:t>Experimenting with model can reveal trends and patterns</a:t>
            </a: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327196" y="3897474"/>
            <a:ext cx="5550340" cy="5550340"/>
          </a:xfrm>
          <a:prstGeom prst="rect">
            <a:avLst/>
          </a:prstGeom>
          <a:ln>
            <a:solidFill>
              <a:schemeClr val="tx1"/>
            </a:solidFill>
          </a:ln>
        </p:spPr>
      </p:pic>
      <p:pic>
        <p:nvPicPr>
          <p:cNvPr id="4" name="Picture 27" descr="C:\Documents and Settings\U4EEWTMS\Desktop\Picture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36031" y="6022510"/>
            <a:ext cx="6937249" cy="639812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10849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feedbacks and thresholds</a:t>
            </a:r>
          </a:p>
        </p:txBody>
      </p:sp>
      <p:sp>
        <p:nvSpPr>
          <p:cNvPr id="3" name="Content Placeholder 2"/>
          <p:cNvSpPr>
            <a:spLocks noGrp="1"/>
          </p:cNvSpPr>
          <p:nvPr>
            <p:ph idx="1"/>
          </p:nvPr>
        </p:nvSpPr>
        <p:spPr/>
        <p:txBody>
          <a:bodyPr>
            <a:normAutofit/>
          </a:bodyPr>
          <a:lstStyle/>
          <a:p>
            <a:r>
              <a:rPr lang="en-US" sz="5400" dirty="0"/>
              <a:t>All environmental systems have feedback (positive/negative) and thresholds</a:t>
            </a:r>
          </a:p>
          <a:p>
            <a:pPr lvl="1"/>
            <a:r>
              <a:rPr lang="en-US" sz="4400" dirty="0"/>
              <a:t>E.g., crowding in populations is a negative feedback</a:t>
            </a:r>
          </a:p>
          <a:p>
            <a:pPr lvl="1"/>
            <a:r>
              <a:rPr lang="en-US" sz="4400" dirty="0"/>
              <a:t>Species viability changes under different environmental conditions</a:t>
            </a:r>
          </a:p>
          <a:p>
            <a:r>
              <a:rPr lang="en-US" sz="5400" dirty="0"/>
              <a:t>These effects are often difficult to determine precisely in nature</a:t>
            </a:r>
          </a:p>
        </p:txBody>
      </p:sp>
    </p:spTree>
    <p:extLst>
      <p:ext uri="{BB962C8B-B14F-4D97-AF65-F5344CB8AC3E}">
        <p14:creationId xmlns:p14="http://schemas.microsoft.com/office/powerpoint/2010/main" val="231650859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Integrated Models</a:t>
            </a:r>
          </a:p>
        </p:txBody>
      </p:sp>
      <p:sp>
        <p:nvSpPr>
          <p:cNvPr id="3" name="Content Placeholder 2"/>
          <p:cNvSpPr>
            <a:spLocks noGrp="1"/>
          </p:cNvSpPr>
          <p:nvPr>
            <p:ph idx="1"/>
          </p:nvPr>
        </p:nvSpPr>
        <p:spPr>
          <a:xfrm>
            <a:off x="2193989" y="3438360"/>
            <a:ext cx="20111561" cy="2833284"/>
          </a:xfrm>
        </p:spPr>
        <p:txBody>
          <a:bodyPr/>
          <a:lstStyle/>
          <a:p>
            <a:r>
              <a:rPr lang="en-US" dirty="0"/>
              <a:t>Using Hydrodynamic Models</a:t>
            </a:r>
          </a:p>
          <a:p>
            <a:pPr lvl="2"/>
            <a:r>
              <a:rPr lang="en-US" i="1" dirty="0"/>
              <a:t>Integrated Models</a:t>
            </a:r>
            <a:r>
              <a:rPr lang="en-US" dirty="0"/>
              <a:t> are models composed of multiple models </a:t>
            </a:r>
          </a:p>
          <a:p>
            <a:pPr lvl="2"/>
            <a:r>
              <a:rPr lang="en-US" dirty="0"/>
              <a:t>USACE modeling generally combines hydrodynamic and ecological models</a:t>
            </a: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70385" y="6271644"/>
            <a:ext cx="5387413" cy="6971946"/>
          </a:xfrm>
          <a:prstGeom prst="rect">
            <a:avLst/>
          </a:prstGeom>
          <a:ln w="25400">
            <a:solidFill>
              <a:schemeClr val="accent1"/>
            </a:solidFill>
          </a:ln>
        </p:spPr>
      </p:pic>
      <p:sp>
        <p:nvSpPr>
          <p:cNvPr id="5" name="Content Placeholder 2"/>
          <p:cNvSpPr txBox="1">
            <a:spLocks/>
          </p:cNvSpPr>
          <p:nvPr/>
        </p:nvSpPr>
        <p:spPr>
          <a:xfrm>
            <a:off x="6107146" y="6989870"/>
            <a:ext cx="6227684" cy="1868413"/>
          </a:xfrm>
          <a:prstGeom prst="rect">
            <a:avLst/>
          </a:prstGeom>
        </p:spPr>
        <p:txBody>
          <a:bodyPr vert="horz" lIns="0" tIns="91416" rIns="0" bIns="91416"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000" b="1"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999" dirty="0"/>
              <a:t>CH3D temperature, salinity, used as inputs for Oyster Restoration model</a:t>
            </a:r>
          </a:p>
        </p:txBody>
      </p:sp>
      <p:pic>
        <p:nvPicPr>
          <p:cNvPr id="6" name="Picture 5"/>
          <p:cNvPicPr>
            <a:picLocks noChangeAspect="1"/>
          </p:cNvPicPr>
          <p:nvPr/>
        </p:nvPicPr>
        <p:blipFill>
          <a:blip r:embed="rId3"/>
          <a:stretch>
            <a:fillRect/>
          </a:stretch>
        </p:blipFill>
        <p:spPr>
          <a:xfrm>
            <a:off x="13635686" y="6119591"/>
            <a:ext cx="5236772" cy="3097807"/>
          </a:xfrm>
          <a:prstGeom prst="rect">
            <a:avLst/>
          </a:prstGeom>
          <a:noFill/>
          <a:ln w="25400">
            <a:solidFill>
              <a:schemeClr val="accent1"/>
            </a:solidFill>
          </a:ln>
        </p:spPr>
      </p:pic>
      <p:sp>
        <p:nvSpPr>
          <p:cNvPr id="7" name="Content Placeholder 2"/>
          <p:cNvSpPr txBox="1">
            <a:spLocks/>
          </p:cNvSpPr>
          <p:nvPr/>
        </p:nvSpPr>
        <p:spPr>
          <a:xfrm>
            <a:off x="18872459" y="6563167"/>
            <a:ext cx="5470105" cy="1889192"/>
          </a:xfrm>
          <a:prstGeom prst="rect">
            <a:avLst/>
          </a:prstGeom>
        </p:spPr>
        <p:txBody>
          <a:bodyPr vert="horz" lIns="0" tIns="91416" rIns="0" bIns="91416"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000" b="1"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999" dirty="0"/>
              <a:t>Oyster </a:t>
            </a:r>
            <a:r>
              <a:rPr lang="en-US" sz="3999" dirty="0" err="1"/>
              <a:t>metapopulation</a:t>
            </a:r>
            <a:r>
              <a:rPr lang="en-US" sz="3999" dirty="0"/>
              <a:t> used ADH velocity, flow, and WQ data</a:t>
            </a:r>
          </a:p>
        </p:txBody>
      </p:sp>
      <p:pic>
        <p:nvPicPr>
          <p:cNvPr id="8" name="Picture 7"/>
          <p:cNvPicPr>
            <a:picLocks noChangeAspect="1"/>
          </p:cNvPicPr>
          <p:nvPr/>
        </p:nvPicPr>
        <p:blipFill rotWithShape="1">
          <a:blip r:embed="rId4" cstate="email">
            <a:extLst>
              <a:ext uri="{28A0092B-C50C-407E-A947-70E740481C1C}">
                <a14:useLocalDpi xmlns:a14="http://schemas.microsoft.com/office/drawing/2010/main" val="0"/>
              </a:ext>
            </a:extLst>
          </a:blip>
          <a:srcRect r="13021"/>
          <a:stretch/>
        </p:blipFill>
        <p:spPr>
          <a:xfrm>
            <a:off x="9220989" y="9576512"/>
            <a:ext cx="4915078" cy="3921011"/>
          </a:xfrm>
          <a:prstGeom prst="rect">
            <a:avLst/>
          </a:prstGeom>
          <a:ln w="25400">
            <a:solidFill>
              <a:schemeClr val="accent1"/>
            </a:solidFill>
          </a:ln>
        </p:spPr>
      </p:pic>
      <p:sp>
        <p:nvSpPr>
          <p:cNvPr id="9" name="Content Placeholder 2"/>
          <p:cNvSpPr txBox="1">
            <a:spLocks/>
          </p:cNvSpPr>
          <p:nvPr/>
        </p:nvSpPr>
        <p:spPr>
          <a:xfrm>
            <a:off x="14136067" y="9923195"/>
            <a:ext cx="5470105" cy="2833284"/>
          </a:xfrm>
          <a:prstGeom prst="rect">
            <a:avLst/>
          </a:prstGeom>
        </p:spPr>
        <p:txBody>
          <a:bodyPr vert="horz" lIns="0" tIns="91416" rIns="0" bIns="91416"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000" b="1"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4799" dirty="0"/>
              <a:t>SWAT (watershed model) calculated flow, and velocity to determine Zebra mussel larval mortality</a:t>
            </a:r>
          </a:p>
        </p:txBody>
      </p:sp>
    </p:spTree>
    <p:extLst>
      <p:ext uri="{BB962C8B-B14F-4D97-AF65-F5344CB8AC3E}">
        <p14:creationId xmlns:p14="http://schemas.microsoft.com/office/powerpoint/2010/main" val="282336817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Quantifying inputs from hydrodynamic models</a:t>
            </a:r>
          </a:p>
        </p:txBody>
      </p:sp>
      <p:sp>
        <p:nvSpPr>
          <p:cNvPr id="3" name="Content Placeholder 2"/>
          <p:cNvSpPr>
            <a:spLocks noGrp="1"/>
          </p:cNvSpPr>
          <p:nvPr>
            <p:ph idx="1"/>
          </p:nvPr>
        </p:nvSpPr>
        <p:spPr>
          <a:xfrm>
            <a:off x="2193989" y="3692293"/>
            <a:ext cx="20111561" cy="9040869"/>
          </a:xfrm>
        </p:spPr>
        <p:txBody>
          <a:bodyPr>
            <a:normAutofit/>
          </a:bodyPr>
          <a:lstStyle/>
          <a:p>
            <a:r>
              <a:rPr lang="en-US" sz="5400" dirty="0"/>
              <a:t>Important considerations</a:t>
            </a:r>
          </a:p>
          <a:p>
            <a:pPr lvl="1"/>
            <a:r>
              <a:rPr lang="en-US" sz="4400" dirty="0"/>
              <a:t>What time scale is important to the ecological components of the system? </a:t>
            </a:r>
          </a:p>
          <a:p>
            <a:pPr lvl="2"/>
            <a:endParaRPr lang="en-US" sz="4000" dirty="0"/>
          </a:p>
          <a:p>
            <a:pPr lvl="2"/>
            <a:r>
              <a:rPr lang="en-US" sz="4000" dirty="0"/>
              <a:t>Hydrodynamic models can run at small time steps that might not be link well with ecological processes. 	</a:t>
            </a:r>
          </a:p>
          <a:p>
            <a:pPr lvl="4"/>
            <a:r>
              <a:rPr lang="en-US" sz="3600" dirty="0"/>
              <a:t>Cumulative effects are more important (E.g., does seagrass care what happens every 30 seconds, or are exposures over weeks or months more important?</a:t>
            </a:r>
          </a:p>
          <a:p>
            <a:pPr lvl="2"/>
            <a:endParaRPr lang="en-US" sz="4000" dirty="0"/>
          </a:p>
          <a:p>
            <a:pPr lvl="2"/>
            <a:r>
              <a:rPr lang="en-US" sz="4000" dirty="0"/>
              <a:t>Requires aggregation of Hydro model data to reasonable scales</a:t>
            </a:r>
          </a:p>
        </p:txBody>
      </p:sp>
    </p:spTree>
    <p:extLst>
      <p:ext uri="{BB962C8B-B14F-4D97-AF65-F5344CB8AC3E}">
        <p14:creationId xmlns:p14="http://schemas.microsoft.com/office/powerpoint/2010/main" val="236090323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US" sz="4400" dirty="0"/>
              <a:t>Are you interested in historical patterns or future patterns? </a:t>
            </a:r>
          </a:p>
          <a:p>
            <a:pPr lvl="1"/>
            <a:endParaRPr lang="en-US" sz="4400" dirty="0"/>
          </a:p>
          <a:p>
            <a:pPr lvl="1"/>
            <a:r>
              <a:rPr lang="en-US" sz="4400" dirty="0"/>
              <a:t>Does the hydro data contain a range of values that can show wide range of ecological response? If not, inference from eco model limited. </a:t>
            </a:r>
          </a:p>
          <a:p>
            <a:pPr lvl="1"/>
            <a:endParaRPr lang="en-US" sz="4400" dirty="0"/>
          </a:p>
          <a:p>
            <a:pPr lvl="1"/>
            <a:r>
              <a:rPr lang="en-US" sz="4400" dirty="0"/>
              <a:t>Critical to organize with Hydro modeling team to ensure data will be delivered in appropriate format/scales</a:t>
            </a:r>
          </a:p>
          <a:p>
            <a:pPr lvl="2"/>
            <a:r>
              <a:rPr lang="en-US" sz="4000" dirty="0"/>
              <a:t>Costly and time-consuming to redo simulations</a:t>
            </a:r>
          </a:p>
          <a:p>
            <a:pPr lvl="1"/>
            <a:endParaRPr lang="en-US" sz="4400" dirty="0"/>
          </a:p>
        </p:txBody>
      </p:sp>
      <p:sp>
        <p:nvSpPr>
          <p:cNvPr id="4" name="Title 1"/>
          <p:cNvSpPr>
            <a:spLocks noGrp="1"/>
          </p:cNvSpPr>
          <p:nvPr>
            <p:ph type="title"/>
          </p:nvPr>
        </p:nvSpPr>
        <p:spPr>
          <a:xfrm>
            <a:off x="2193989" y="574844"/>
            <a:ext cx="20111561" cy="2900758"/>
          </a:xfrm>
        </p:spPr>
        <p:txBody>
          <a:bodyPr/>
          <a:lstStyle/>
          <a:p>
            <a:r>
              <a:rPr lang="en-US" dirty="0"/>
              <a:t>Quantifying inputs from hydrodynamic models</a:t>
            </a:r>
          </a:p>
        </p:txBody>
      </p:sp>
    </p:spTree>
    <p:extLst>
      <p:ext uri="{BB962C8B-B14F-4D97-AF65-F5344CB8AC3E}">
        <p14:creationId xmlns:p14="http://schemas.microsoft.com/office/powerpoint/2010/main" val="302403988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023" y="743422"/>
            <a:ext cx="20111561" cy="2900758"/>
          </a:xfrm>
        </p:spPr>
        <p:txBody>
          <a:bodyPr/>
          <a:lstStyle/>
          <a:p>
            <a:r>
              <a:rPr lang="en-US" dirty="0"/>
              <a:t>Quantifying Thresholds</a:t>
            </a:r>
          </a:p>
        </p:txBody>
      </p:sp>
      <p:sp>
        <p:nvSpPr>
          <p:cNvPr id="3" name="Content Placeholder 2"/>
          <p:cNvSpPr>
            <a:spLocks noGrp="1"/>
          </p:cNvSpPr>
          <p:nvPr>
            <p:ph idx="1"/>
          </p:nvPr>
        </p:nvSpPr>
        <p:spPr>
          <a:xfrm>
            <a:off x="2193355" y="3644179"/>
            <a:ext cx="20111561" cy="2429567"/>
          </a:xfrm>
        </p:spPr>
        <p:txBody>
          <a:bodyPr>
            <a:normAutofit/>
          </a:bodyPr>
          <a:lstStyle/>
          <a:p>
            <a:r>
              <a:rPr lang="en-US" sz="5400" dirty="0"/>
              <a:t>Quickest way is with step-functions or if-then statements</a:t>
            </a:r>
          </a:p>
          <a:p>
            <a:pPr lvl="1"/>
            <a:r>
              <a:rPr lang="en-US" sz="4400" dirty="0"/>
              <a:t>Equations are almost never reported if step functions are used</a:t>
            </a:r>
          </a:p>
        </p:txBody>
      </p:sp>
      <p:pic>
        <p:nvPicPr>
          <p:cNvPr id="7" name="Picture 6"/>
          <p:cNvPicPr>
            <a:picLocks noChangeAspect="1"/>
          </p:cNvPicPr>
          <p:nvPr/>
        </p:nvPicPr>
        <p:blipFill>
          <a:blip r:embed="rId2"/>
          <a:stretch>
            <a:fillRect/>
          </a:stretch>
        </p:blipFill>
        <p:spPr>
          <a:xfrm>
            <a:off x="8828875" y="5764518"/>
            <a:ext cx="11191271" cy="4191270"/>
          </a:xfrm>
          <a:prstGeom prst="rect">
            <a:avLst/>
          </a:prstGeom>
        </p:spPr>
      </p:pic>
      <p:pic>
        <p:nvPicPr>
          <p:cNvPr id="8" name="Picture 7"/>
          <p:cNvPicPr>
            <a:picLocks noChangeAspect="1"/>
          </p:cNvPicPr>
          <p:nvPr/>
        </p:nvPicPr>
        <p:blipFill rotWithShape="1">
          <a:blip r:embed="rId3"/>
          <a:srcRect l="49945" t="1106" r="2124" b="53761"/>
          <a:stretch/>
        </p:blipFill>
        <p:spPr>
          <a:xfrm>
            <a:off x="2525657" y="5764518"/>
            <a:ext cx="5696670" cy="5369499"/>
          </a:xfrm>
          <a:prstGeom prst="rect">
            <a:avLst/>
          </a:prstGeom>
          <a:ln w="12700">
            <a:solidFill>
              <a:srgbClr val="000000"/>
            </a:solidFill>
          </a:ln>
        </p:spPr>
      </p:pic>
      <p:sp>
        <p:nvSpPr>
          <p:cNvPr id="10" name="TextBox 9"/>
          <p:cNvSpPr txBox="1"/>
          <p:nvPr/>
        </p:nvSpPr>
        <p:spPr>
          <a:xfrm>
            <a:off x="2040023" y="11134016"/>
            <a:ext cx="7236276" cy="830868"/>
          </a:xfrm>
          <a:prstGeom prst="rect">
            <a:avLst/>
          </a:prstGeom>
          <a:noFill/>
        </p:spPr>
        <p:txBody>
          <a:bodyPr wrap="none" rtlCol="0">
            <a:spAutoFit/>
          </a:bodyPr>
          <a:lstStyle/>
          <a:p>
            <a:r>
              <a:rPr lang="en-US" sz="4799" b="1" dirty="0"/>
              <a:t>Typical HSI Representation</a:t>
            </a:r>
          </a:p>
        </p:txBody>
      </p:sp>
    </p:spTree>
    <p:extLst>
      <p:ext uri="{BB962C8B-B14F-4D97-AF65-F5344CB8AC3E}">
        <p14:creationId xmlns:p14="http://schemas.microsoft.com/office/powerpoint/2010/main" val="4109885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data</a:t>
            </a:r>
          </a:p>
        </p:txBody>
      </p:sp>
      <p:sp>
        <p:nvSpPr>
          <p:cNvPr id="3" name="Content Placeholder 2"/>
          <p:cNvSpPr>
            <a:spLocks noGrp="1"/>
          </p:cNvSpPr>
          <p:nvPr>
            <p:ph idx="1"/>
          </p:nvPr>
        </p:nvSpPr>
        <p:spPr>
          <a:xfrm>
            <a:off x="2193989" y="3692290"/>
            <a:ext cx="20111561" cy="8934553"/>
          </a:xfrm>
        </p:spPr>
        <p:txBody>
          <a:bodyPr>
            <a:normAutofit/>
          </a:bodyPr>
          <a:lstStyle/>
          <a:p>
            <a:r>
              <a:rPr lang="en-US" dirty="0"/>
              <a:t>There are often relationships that aren’t defined quantitatively</a:t>
            </a:r>
          </a:p>
          <a:p>
            <a:pPr lvl="1"/>
            <a:r>
              <a:rPr lang="en-US" dirty="0"/>
              <a:t>Have to rely on expert opinion</a:t>
            </a:r>
          </a:p>
          <a:p>
            <a:pPr lvl="1"/>
            <a:r>
              <a:rPr lang="en-US" dirty="0"/>
              <a:t>Literature </a:t>
            </a:r>
          </a:p>
          <a:p>
            <a:pPr lvl="1"/>
            <a:r>
              <a:rPr lang="en-US" dirty="0"/>
              <a:t>Interpolations</a:t>
            </a:r>
          </a:p>
          <a:p>
            <a:r>
              <a:rPr lang="en-US" dirty="0"/>
              <a:t>This is not less rigorous than quantitative data analysis, just less precise</a:t>
            </a:r>
          </a:p>
          <a:p>
            <a:pPr lvl="1"/>
            <a:r>
              <a:rPr lang="en-US" dirty="0"/>
              <a:t>Qualitative data requires increased attention in the documentation</a:t>
            </a:r>
          </a:p>
          <a:p>
            <a:r>
              <a:rPr lang="en-US" dirty="0"/>
              <a:t>Will make bigger mistake leaving out important relationships than hypothesizing about relationships</a:t>
            </a:r>
          </a:p>
          <a:p>
            <a:pPr lvl="1"/>
            <a:r>
              <a:rPr lang="en-US" dirty="0"/>
              <a:t>Increased need for transparency</a:t>
            </a:r>
          </a:p>
        </p:txBody>
      </p:sp>
    </p:spTree>
    <p:extLst>
      <p:ext uri="{BB962C8B-B14F-4D97-AF65-F5344CB8AC3E}">
        <p14:creationId xmlns:p14="http://schemas.microsoft.com/office/powerpoint/2010/main" val="9235294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without data</a:t>
            </a:r>
          </a:p>
        </p:txBody>
      </p:sp>
      <p:sp>
        <p:nvSpPr>
          <p:cNvPr id="3" name="Content Placeholder 2"/>
          <p:cNvSpPr>
            <a:spLocks noGrp="1"/>
          </p:cNvSpPr>
          <p:nvPr>
            <p:ph idx="1"/>
          </p:nvPr>
        </p:nvSpPr>
        <p:spPr/>
        <p:txBody>
          <a:bodyPr/>
          <a:lstStyle/>
          <a:p>
            <a:r>
              <a:rPr lang="en-US" dirty="0"/>
              <a:t>Decisions will need to be made, regardless of data availability</a:t>
            </a:r>
          </a:p>
          <a:p>
            <a:r>
              <a:rPr lang="en-US" dirty="0"/>
              <a:t>Need for transparency</a:t>
            </a:r>
          </a:p>
          <a:p>
            <a:r>
              <a:rPr lang="en-US" dirty="0"/>
              <a:t>Simple functions can help identify magnitude and general trends in absence of data</a:t>
            </a:r>
          </a:p>
          <a:p>
            <a:r>
              <a:rPr lang="en-US" dirty="0"/>
              <a:t>Expert opinion can be used to parameterize equations until other datasets are available</a:t>
            </a:r>
          </a:p>
          <a:p>
            <a:endParaRPr lang="en-US" dirty="0"/>
          </a:p>
          <a:p>
            <a:endParaRPr lang="en-US" dirty="0"/>
          </a:p>
        </p:txBody>
      </p:sp>
    </p:spTree>
    <p:extLst>
      <p:ext uri="{BB962C8B-B14F-4D97-AF65-F5344CB8AC3E}">
        <p14:creationId xmlns:p14="http://schemas.microsoft.com/office/powerpoint/2010/main" val="37862577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Modeling</a:t>
            </a:r>
          </a:p>
        </p:txBody>
      </p:sp>
      <p:sp>
        <p:nvSpPr>
          <p:cNvPr id="3" name="Content Placeholder 2"/>
          <p:cNvSpPr>
            <a:spLocks noGrp="1"/>
          </p:cNvSpPr>
          <p:nvPr>
            <p:ph idx="1"/>
          </p:nvPr>
        </p:nvSpPr>
        <p:spPr>
          <a:xfrm>
            <a:off x="2208012" y="3707318"/>
            <a:ext cx="17888422" cy="8388777"/>
          </a:xfrm>
        </p:spPr>
        <p:txBody>
          <a:bodyPr>
            <a:normAutofit/>
          </a:bodyPr>
          <a:lstStyle/>
          <a:p>
            <a:r>
              <a:rPr lang="en-US" dirty="0"/>
              <a:t>Incorporating topographic, geomorphic, and/or land use patterns into models to understand how changes in spatial configurations affect ecological dynamics</a:t>
            </a:r>
          </a:p>
          <a:p>
            <a:endParaRPr lang="en-US" dirty="0"/>
          </a:p>
          <a:p>
            <a:r>
              <a:rPr lang="en-US" dirty="0"/>
              <a:t>Space matters </a:t>
            </a:r>
          </a:p>
          <a:p>
            <a:pPr lvl="1"/>
            <a:r>
              <a:rPr lang="en-US" sz="4800" dirty="0"/>
              <a:t>Configuration and composition of landscapes can affect ecological structure and function</a:t>
            </a:r>
          </a:p>
        </p:txBody>
      </p:sp>
    </p:spTree>
    <p:extLst>
      <p:ext uri="{BB962C8B-B14F-4D97-AF65-F5344CB8AC3E}">
        <p14:creationId xmlns:p14="http://schemas.microsoft.com/office/powerpoint/2010/main" val="283339354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1636853" y="2738103"/>
            <a:ext cx="12535579" cy="1015663"/>
          </a:xfrm>
          <a:prstGeom prst="rect">
            <a:avLst/>
          </a:prstGeom>
          <a:noFill/>
        </p:spPr>
        <p:txBody>
          <a:bodyPr wrap="square" rtlCol="0">
            <a:spAutoFit/>
          </a:bodyPr>
          <a:lstStyle/>
          <a:p>
            <a:r>
              <a:rPr lang="en-US" sz="6000" b="1" spc="600" dirty="0">
                <a:solidFill>
                  <a:schemeClr val="tx2"/>
                </a:solidFill>
                <a:latin typeface="Playfair Display SC" charset="0"/>
                <a:ea typeface="Playfair Display SC" charset="0"/>
                <a:cs typeface="Playfair Display SC" charset="0"/>
              </a:rPr>
              <a:t>Why do we develop models?</a:t>
            </a:r>
          </a:p>
        </p:txBody>
      </p:sp>
      <p:sp>
        <p:nvSpPr>
          <p:cNvPr id="34" name="TextBox 33"/>
          <p:cNvSpPr txBox="1"/>
          <p:nvPr/>
        </p:nvSpPr>
        <p:spPr>
          <a:xfrm>
            <a:off x="11905793" y="4399762"/>
            <a:ext cx="5631603" cy="464871"/>
          </a:xfrm>
          <a:prstGeom prst="rect">
            <a:avLst/>
          </a:prstGeom>
          <a:noFill/>
        </p:spPr>
        <p:txBody>
          <a:bodyPr wrap="square" rtlCol="0">
            <a:spAutoFit/>
          </a:bodyPr>
          <a:lstStyle/>
          <a:p>
            <a:pPr>
              <a:lnSpc>
                <a:spcPct val="150000"/>
              </a:lnSpc>
            </a:pPr>
            <a:r>
              <a:rPr lang="en-US" sz="1800" b="1" spc="600" dirty="0">
                <a:solidFill>
                  <a:schemeClr val="accent2"/>
                </a:solidFill>
                <a:latin typeface="Montserrat Semi" charset="0"/>
                <a:ea typeface="Montserrat Semi" charset="0"/>
                <a:cs typeface="Montserrat Semi" charset="0"/>
              </a:rPr>
              <a:t>Models!</a:t>
            </a:r>
          </a:p>
        </p:txBody>
      </p:sp>
      <p:sp>
        <p:nvSpPr>
          <p:cNvPr id="35" name="TextBox 34"/>
          <p:cNvSpPr txBox="1"/>
          <p:nvPr/>
        </p:nvSpPr>
        <p:spPr>
          <a:xfrm>
            <a:off x="11636853" y="5001024"/>
            <a:ext cx="7541484" cy="8441735"/>
          </a:xfrm>
          <a:prstGeom prst="rect">
            <a:avLst/>
          </a:prstGeom>
          <a:noFill/>
        </p:spPr>
        <p:txBody>
          <a:bodyPr wrap="square" rtlCol="0">
            <a:spAutoFit/>
          </a:bodyPr>
          <a:lstStyle/>
          <a:p>
            <a:r>
              <a:rPr lang="en-US" sz="4400" dirty="0"/>
              <a:t>To increase understanding &amp; develop theory</a:t>
            </a:r>
          </a:p>
          <a:p>
            <a:endParaRPr lang="en-US" sz="4400" dirty="0"/>
          </a:p>
          <a:p>
            <a:r>
              <a:rPr lang="en-US" sz="4400" dirty="0"/>
              <a:t>To organize thinking</a:t>
            </a:r>
          </a:p>
          <a:p>
            <a:endParaRPr lang="en-US" sz="4400" dirty="0"/>
          </a:p>
          <a:p>
            <a:r>
              <a:rPr lang="en-US" sz="4400" dirty="0"/>
              <a:t>To forecast future conditions</a:t>
            </a:r>
          </a:p>
          <a:p>
            <a:endParaRPr lang="en-US" sz="4400" dirty="0"/>
          </a:p>
          <a:p>
            <a:r>
              <a:rPr lang="en-US" sz="4400" dirty="0"/>
              <a:t>To inform decision-making</a:t>
            </a:r>
          </a:p>
          <a:p>
            <a:endParaRPr lang="en-US" sz="4400" dirty="0"/>
          </a:p>
          <a:p>
            <a:r>
              <a:rPr lang="en-US" sz="4400" dirty="0"/>
              <a:t>Provide a platform for critical thinking</a:t>
            </a:r>
          </a:p>
          <a:p>
            <a:pPr>
              <a:lnSpc>
                <a:spcPct val="150000"/>
              </a:lnSpc>
            </a:pPr>
            <a:r>
              <a:rPr lang="en-US" sz="4400" dirty="0">
                <a:latin typeface="Montserrat Light" charset="0"/>
                <a:ea typeface="Montserrat Light" charset="0"/>
                <a:cs typeface="Montserrat Light" charset="0"/>
              </a:rPr>
              <a:t> </a:t>
            </a:r>
          </a:p>
        </p:txBody>
      </p:sp>
      <p:pic>
        <p:nvPicPr>
          <p:cNvPr id="4" name="Picture Placeholder 3"/>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1241" t="3137" r="10501" b="5491"/>
          <a:stretch/>
        </p:blipFill>
        <p:spPr>
          <a:xfrm>
            <a:off x="294042" y="2311616"/>
            <a:ext cx="9550998" cy="10647762"/>
          </a:xfrm>
        </p:spPr>
      </p:pic>
    </p:spTree>
    <p:extLst>
      <p:ext uri="{BB962C8B-B14F-4D97-AF65-F5344CB8AC3E}">
        <p14:creationId xmlns:p14="http://schemas.microsoft.com/office/powerpoint/2010/main" val="127052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Value of GIS - Spatial Analysis&lt;br /&gt;Identify features within a target area&lt;br /&gt;Perform comparative time-based analytics&l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1981" y="73204"/>
            <a:ext cx="17864247" cy="133981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3102155"/>
            <a:ext cx="6253892" cy="400110"/>
          </a:xfrm>
          <a:prstGeom prst="rect">
            <a:avLst/>
          </a:prstGeom>
        </p:spPr>
        <p:txBody>
          <a:bodyPr wrap="none">
            <a:spAutoFit/>
          </a:bodyPr>
          <a:lstStyle/>
          <a:p>
            <a:r>
              <a:rPr lang="en-US" sz="2000" dirty="0">
                <a:latin typeface="Arial" panose="020B0604020202020204" pitchFamily="34" charset="0"/>
                <a:cs typeface="Arial" panose="020B0604020202020204" pitchFamily="34" charset="0"/>
              </a:rPr>
              <a:t>http://www.slideshare.net/gceyre/what-is-gis-9719692</a:t>
            </a:r>
          </a:p>
        </p:txBody>
      </p:sp>
    </p:spTree>
    <p:extLst>
      <p:ext uri="{BB962C8B-B14F-4D97-AF65-F5344CB8AC3E}">
        <p14:creationId xmlns:p14="http://schemas.microsoft.com/office/powerpoint/2010/main" val="16757780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15812" y="359507"/>
            <a:ext cx="7563254" cy="6063645"/>
          </a:xfrm>
          <a:prstGeom prst="rect">
            <a:avLst/>
          </a:prstGeom>
        </p:spPr>
      </p:pic>
      <p:sp>
        <p:nvSpPr>
          <p:cNvPr id="2" name="Title 1"/>
          <p:cNvSpPr>
            <a:spLocks noGrp="1"/>
          </p:cNvSpPr>
          <p:nvPr>
            <p:ph type="title"/>
          </p:nvPr>
        </p:nvSpPr>
        <p:spPr>
          <a:xfrm>
            <a:off x="2333702" y="0"/>
            <a:ext cx="10582110" cy="1726464"/>
          </a:xfrm>
        </p:spPr>
        <p:txBody>
          <a:bodyPr/>
          <a:lstStyle/>
          <a:p>
            <a:r>
              <a:rPr lang="en-US" dirty="0"/>
              <a:t>Considering Space</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28127" y="7060888"/>
            <a:ext cx="7118508" cy="585052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58267" y="1680071"/>
            <a:ext cx="7458231" cy="4997014"/>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08468" y="6806955"/>
            <a:ext cx="8377942" cy="6501608"/>
          </a:xfrm>
          <a:prstGeom prst="rect">
            <a:avLst/>
          </a:prstGeom>
        </p:spPr>
      </p:pic>
    </p:spTree>
    <p:extLst>
      <p:ext uri="{BB962C8B-B14F-4D97-AF65-F5344CB8AC3E}">
        <p14:creationId xmlns:p14="http://schemas.microsoft.com/office/powerpoint/2010/main" val="426603452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09"/>
          <p:cNvSpPr>
            <a:spLocks noChangeArrowheads="1"/>
          </p:cNvSpPr>
          <p:nvPr/>
        </p:nvSpPr>
        <p:spPr bwMode="auto">
          <a:xfrm>
            <a:off x="16223062" y="9798171"/>
            <a:ext cx="3375717" cy="2674097"/>
          </a:xfrm>
          <a:prstGeom prst="rect">
            <a:avLst/>
          </a:prstGeom>
          <a:solidFill>
            <a:schemeClr val="accent6">
              <a:alpha val="54000"/>
            </a:schemeClr>
          </a:solidFill>
          <a:ln w="19050">
            <a:solidFill>
              <a:schemeClr val="tx1"/>
            </a:solidFill>
            <a:miter lim="800000"/>
            <a:headEnd/>
            <a:tailEnd/>
          </a:ln>
          <a:effectLst/>
        </p:spPr>
        <p:txBody>
          <a:bodyPr wrap="none" anchor="ctr"/>
          <a:lstStyle/>
          <a:p>
            <a:endParaRPr lang="en-US" altLang="en-US" sz="3599"/>
          </a:p>
        </p:txBody>
      </p:sp>
      <p:sp>
        <p:nvSpPr>
          <p:cNvPr id="30" name="Rectangle 109"/>
          <p:cNvSpPr>
            <a:spLocks noChangeArrowheads="1"/>
          </p:cNvSpPr>
          <p:nvPr/>
        </p:nvSpPr>
        <p:spPr bwMode="auto">
          <a:xfrm>
            <a:off x="19621903" y="7124176"/>
            <a:ext cx="3375717" cy="2674097"/>
          </a:xfrm>
          <a:prstGeom prst="rect">
            <a:avLst/>
          </a:prstGeom>
          <a:solidFill>
            <a:schemeClr val="accent6">
              <a:alpha val="54000"/>
            </a:schemeClr>
          </a:solidFill>
          <a:ln w="19050">
            <a:solidFill>
              <a:schemeClr val="tx1"/>
            </a:solidFill>
            <a:miter lim="800000"/>
            <a:headEnd/>
            <a:tailEnd/>
          </a:ln>
          <a:effectLst/>
        </p:spPr>
        <p:txBody>
          <a:bodyPr wrap="none" anchor="ctr"/>
          <a:lstStyle/>
          <a:p>
            <a:endParaRPr lang="en-US" altLang="en-US" sz="3599"/>
          </a:p>
        </p:txBody>
      </p:sp>
      <p:sp>
        <p:nvSpPr>
          <p:cNvPr id="31" name="Rectangle 109"/>
          <p:cNvSpPr>
            <a:spLocks noChangeArrowheads="1"/>
          </p:cNvSpPr>
          <p:nvPr/>
        </p:nvSpPr>
        <p:spPr bwMode="auto">
          <a:xfrm>
            <a:off x="12857739" y="7124128"/>
            <a:ext cx="3375717" cy="2674097"/>
          </a:xfrm>
          <a:prstGeom prst="rect">
            <a:avLst/>
          </a:prstGeom>
          <a:solidFill>
            <a:schemeClr val="tx1">
              <a:lumMod val="75000"/>
              <a:alpha val="54000"/>
            </a:schemeClr>
          </a:solidFill>
          <a:ln w="19050">
            <a:solidFill>
              <a:schemeClr val="tx1"/>
            </a:solidFill>
            <a:miter lim="800000"/>
            <a:headEnd/>
            <a:tailEnd/>
          </a:ln>
          <a:effectLst/>
        </p:spPr>
        <p:txBody>
          <a:bodyPr wrap="none" anchor="ctr"/>
          <a:lstStyle/>
          <a:p>
            <a:endParaRPr lang="en-US" altLang="en-US" sz="3599"/>
          </a:p>
        </p:txBody>
      </p:sp>
      <p:sp>
        <p:nvSpPr>
          <p:cNvPr id="2" name="Title 1"/>
          <p:cNvSpPr>
            <a:spLocks noGrp="1"/>
          </p:cNvSpPr>
          <p:nvPr>
            <p:ph type="title"/>
          </p:nvPr>
        </p:nvSpPr>
        <p:spPr>
          <a:xfrm>
            <a:off x="4743917" y="-108748"/>
            <a:ext cx="14889819" cy="1836632"/>
          </a:xfrm>
        </p:spPr>
        <p:txBody>
          <a:bodyPr/>
          <a:lstStyle/>
          <a:p>
            <a:r>
              <a:rPr lang="en-US" dirty="0"/>
              <a:t>Working with spatial models</a:t>
            </a:r>
          </a:p>
        </p:txBody>
      </p:sp>
      <p:sp>
        <p:nvSpPr>
          <p:cNvPr id="4" name="Freeform 3"/>
          <p:cNvSpPr/>
          <p:nvPr/>
        </p:nvSpPr>
        <p:spPr>
          <a:xfrm>
            <a:off x="18583140" y="5430213"/>
            <a:ext cx="2396246" cy="2765374"/>
          </a:xfrm>
          <a:custGeom>
            <a:avLst/>
            <a:gdLst>
              <a:gd name="connsiteX0" fmla="*/ 601883 w 601883"/>
              <a:gd name="connsiteY0" fmla="*/ 11986 h 694937"/>
              <a:gd name="connsiteX1" fmla="*/ 532435 w 601883"/>
              <a:gd name="connsiteY1" fmla="*/ 412 h 694937"/>
              <a:gd name="connsiteX2" fmla="*/ 497711 w 601883"/>
              <a:gd name="connsiteY2" fmla="*/ 23561 h 694937"/>
              <a:gd name="connsiteX3" fmla="*/ 416688 w 601883"/>
              <a:gd name="connsiteY3" fmla="*/ 58285 h 694937"/>
              <a:gd name="connsiteX4" fmla="*/ 370390 w 601883"/>
              <a:gd name="connsiteY4" fmla="*/ 104584 h 694937"/>
              <a:gd name="connsiteX5" fmla="*/ 324091 w 601883"/>
              <a:gd name="connsiteY5" fmla="*/ 150883 h 694937"/>
              <a:gd name="connsiteX6" fmla="*/ 312516 w 601883"/>
              <a:gd name="connsiteY6" fmla="*/ 509698 h 694937"/>
              <a:gd name="connsiteX7" fmla="*/ 277792 w 601883"/>
              <a:gd name="connsiteY7" fmla="*/ 532847 h 694937"/>
              <a:gd name="connsiteX8" fmla="*/ 243068 w 601883"/>
              <a:gd name="connsiteY8" fmla="*/ 544422 h 694937"/>
              <a:gd name="connsiteX9" fmla="*/ 196769 w 601883"/>
              <a:gd name="connsiteY9" fmla="*/ 567571 h 694937"/>
              <a:gd name="connsiteX10" fmla="*/ 173620 w 601883"/>
              <a:gd name="connsiteY10" fmla="*/ 590721 h 694937"/>
              <a:gd name="connsiteX11" fmla="*/ 92597 w 601883"/>
              <a:gd name="connsiteY11" fmla="*/ 613870 h 694937"/>
              <a:gd name="connsiteX12" fmla="*/ 57873 w 601883"/>
              <a:gd name="connsiteY12" fmla="*/ 637019 h 694937"/>
              <a:gd name="connsiteX13" fmla="*/ 46299 w 601883"/>
              <a:gd name="connsiteY13" fmla="*/ 671743 h 694937"/>
              <a:gd name="connsiteX14" fmla="*/ 0 w 601883"/>
              <a:gd name="connsiteY14" fmla="*/ 694893 h 6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883" h="694937">
                <a:moveTo>
                  <a:pt x="601883" y="11986"/>
                </a:moveTo>
                <a:cubicBezTo>
                  <a:pt x="578734" y="8128"/>
                  <a:pt x="555760" y="-2180"/>
                  <a:pt x="532435" y="412"/>
                </a:cubicBezTo>
                <a:cubicBezTo>
                  <a:pt x="518609" y="1948"/>
                  <a:pt x="509789" y="16659"/>
                  <a:pt x="497711" y="23561"/>
                </a:cubicBezTo>
                <a:cubicBezTo>
                  <a:pt x="457664" y="46444"/>
                  <a:pt x="455644" y="45299"/>
                  <a:pt x="416688" y="58285"/>
                </a:cubicBezTo>
                <a:cubicBezTo>
                  <a:pt x="393540" y="127732"/>
                  <a:pt x="424404" y="66002"/>
                  <a:pt x="370390" y="104584"/>
                </a:cubicBezTo>
                <a:cubicBezTo>
                  <a:pt x="352630" y="117270"/>
                  <a:pt x="324091" y="150883"/>
                  <a:pt x="324091" y="150883"/>
                </a:cubicBezTo>
                <a:cubicBezTo>
                  <a:pt x="320233" y="270488"/>
                  <a:pt x="326916" y="390900"/>
                  <a:pt x="312516" y="509698"/>
                </a:cubicBezTo>
                <a:cubicBezTo>
                  <a:pt x="310842" y="523508"/>
                  <a:pt x="290234" y="526626"/>
                  <a:pt x="277792" y="532847"/>
                </a:cubicBezTo>
                <a:cubicBezTo>
                  <a:pt x="266879" y="538303"/>
                  <a:pt x="254282" y="539616"/>
                  <a:pt x="243068" y="544422"/>
                </a:cubicBezTo>
                <a:cubicBezTo>
                  <a:pt x="227209" y="551219"/>
                  <a:pt x="212202" y="559855"/>
                  <a:pt x="196769" y="567571"/>
                </a:cubicBezTo>
                <a:cubicBezTo>
                  <a:pt x="189053" y="575288"/>
                  <a:pt x="182978" y="585106"/>
                  <a:pt x="173620" y="590721"/>
                </a:cubicBezTo>
                <a:cubicBezTo>
                  <a:pt x="161763" y="597836"/>
                  <a:pt x="101240" y="611709"/>
                  <a:pt x="92597" y="613870"/>
                </a:cubicBezTo>
                <a:cubicBezTo>
                  <a:pt x="81022" y="621586"/>
                  <a:pt x="66563" y="626156"/>
                  <a:pt x="57873" y="637019"/>
                </a:cubicBezTo>
                <a:cubicBezTo>
                  <a:pt x="50251" y="646546"/>
                  <a:pt x="53921" y="662216"/>
                  <a:pt x="46299" y="671743"/>
                </a:cubicBezTo>
                <a:cubicBezTo>
                  <a:pt x="26067" y="697033"/>
                  <a:pt x="20576" y="694893"/>
                  <a:pt x="0" y="694893"/>
                </a:cubicBezTo>
              </a:path>
            </a:pathLst>
          </a:custGeom>
          <a:noFill/>
          <a:ln>
            <a:solidFill>
              <a:srgbClr val="00B0F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a:p>
        </p:txBody>
      </p:sp>
      <p:grpSp>
        <p:nvGrpSpPr>
          <p:cNvPr id="5" name="Group 108"/>
          <p:cNvGrpSpPr>
            <a:grpSpLocks/>
          </p:cNvGrpSpPr>
          <p:nvPr/>
        </p:nvGrpSpPr>
        <p:grpSpPr bwMode="auto">
          <a:xfrm>
            <a:off x="12850490" y="4450081"/>
            <a:ext cx="10144919" cy="8022290"/>
            <a:chOff x="1367" y="532"/>
            <a:chExt cx="1142" cy="1140"/>
          </a:xfrm>
        </p:grpSpPr>
        <p:sp>
          <p:nvSpPr>
            <p:cNvPr id="6" name="Rectangle 109"/>
            <p:cNvSpPr>
              <a:spLocks noChangeArrowheads="1"/>
            </p:cNvSpPr>
            <p:nvPr/>
          </p:nvSpPr>
          <p:spPr bwMode="auto">
            <a:xfrm>
              <a:off x="1367" y="532"/>
              <a:ext cx="380" cy="3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3599"/>
            </a:p>
          </p:txBody>
        </p:sp>
        <p:sp>
          <p:nvSpPr>
            <p:cNvPr id="7" name="Rectangle 110"/>
            <p:cNvSpPr>
              <a:spLocks noChangeArrowheads="1"/>
            </p:cNvSpPr>
            <p:nvPr/>
          </p:nvSpPr>
          <p:spPr bwMode="auto">
            <a:xfrm>
              <a:off x="1747" y="912"/>
              <a:ext cx="380" cy="3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3599"/>
            </a:p>
          </p:txBody>
        </p:sp>
        <p:sp>
          <p:nvSpPr>
            <p:cNvPr id="8" name="Rectangle 111"/>
            <p:cNvSpPr>
              <a:spLocks noChangeArrowheads="1"/>
            </p:cNvSpPr>
            <p:nvPr/>
          </p:nvSpPr>
          <p:spPr bwMode="auto">
            <a:xfrm>
              <a:off x="1367" y="912"/>
              <a:ext cx="380" cy="3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3599"/>
            </a:p>
          </p:txBody>
        </p:sp>
        <p:sp>
          <p:nvSpPr>
            <p:cNvPr id="9" name="Rectangle 112"/>
            <p:cNvSpPr>
              <a:spLocks noChangeArrowheads="1"/>
            </p:cNvSpPr>
            <p:nvPr/>
          </p:nvSpPr>
          <p:spPr bwMode="auto">
            <a:xfrm>
              <a:off x="2129" y="532"/>
              <a:ext cx="380" cy="3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3599"/>
            </a:p>
          </p:txBody>
        </p:sp>
        <p:sp>
          <p:nvSpPr>
            <p:cNvPr id="10" name="Rectangle 113"/>
            <p:cNvSpPr>
              <a:spLocks noChangeArrowheads="1"/>
            </p:cNvSpPr>
            <p:nvPr/>
          </p:nvSpPr>
          <p:spPr bwMode="auto">
            <a:xfrm>
              <a:off x="1747" y="532"/>
              <a:ext cx="380" cy="3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3599"/>
            </a:p>
          </p:txBody>
        </p:sp>
        <p:sp>
          <p:nvSpPr>
            <p:cNvPr id="11" name="Rectangle 114"/>
            <p:cNvSpPr>
              <a:spLocks noChangeArrowheads="1"/>
            </p:cNvSpPr>
            <p:nvPr/>
          </p:nvSpPr>
          <p:spPr bwMode="auto">
            <a:xfrm>
              <a:off x="2129" y="1292"/>
              <a:ext cx="380" cy="3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3599"/>
            </a:p>
          </p:txBody>
        </p:sp>
        <p:sp>
          <p:nvSpPr>
            <p:cNvPr id="12" name="Rectangle 115"/>
            <p:cNvSpPr>
              <a:spLocks noChangeArrowheads="1"/>
            </p:cNvSpPr>
            <p:nvPr/>
          </p:nvSpPr>
          <p:spPr bwMode="auto">
            <a:xfrm>
              <a:off x="2129" y="912"/>
              <a:ext cx="380" cy="3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3599"/>
            </a:p>
          </p:txBody>
        </p:sp>
        <p:sp>
          <p:nvSpPr>
            <p:cNvPr id="13" name="Rectangle 116"/>
            <p:cNvSpPr>
              <a:spLocks noChangeArrowheads="1"/>
            </p:cNvSpPr>
            <p:nvPr/>
          </p:nvSpPr>
          <p:spPr bwMode="auto">
            <a:xfrm>
              <a:off x="1747" y="1292"/>
              <a:ext cx="380" cy="3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3599"/>
            </a:p>
          </p:txBody>
        </p:sp>
        <p:sp>
          <p:nvSpPr>
            <p:cNvPr id="14" name="Rectangle 117"/>
            <p:cNvSpPr>
              <a:spLocks noChangeArrowheads="1"/>
            </p:cNvSpPr>
            <p:nvPr/>
          </p:nvSpPr>
          <p:spPr bwMode="auto">
            <a:xfrm>
              <a:off x="1367" y="1292"/>
              <a:ext cx="380" cy="38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3599"/>
            </a:p>
          </p:txBody>
        </p:sp>
      </p:grpSp>
      <p:sp>
        <p:nvSpPr>
          <p:cNvPr id="15" name="Oval 118"/>
          <p:cNvSpPr>
            <a:spLocks noChangeAspect="1" noChangeArrowheads="1"/>
          </p:cNvSpPr>
          <p:nvPr/>
        </p:nvSpPr>
        <p:spPr bwMode="auto">
          <a:xfrm flipH="1">
            <a:off x="14542954" y="11285393"/>
            <a:ext cx="221950" cy="19067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198"/>
          </a:p>
        </p:txBody>
      </p:sp>
      <p:sp>
        <p:nvSpPr>
          <p:cNvPr id="16" name="Oval 119"/>
          <p:cNvSpPr>
            <a:spLocks noChangeAspect="1" noChangeArrowheads="1"/>
          </p:cNvSpPr>
          <p:nvPr/>
        </p:nvSpPr>
        <p:spPr bwMode="auto">
          <a:xfrm flipH="1">
            <a:off x="17029402" y="8739606"/>
            <a:ext cx="494343" cy="416831"/>
          </a:xfrm>
          <a:prstGeom prst="ellipse">
            <a:avLst/>
          </a:prstGeom>
          <a:solidFill>
            <a:schemeClr val="accent1">
              <a:lumMod val="75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198"/>
          </a:p>
        </p:txBody>
      </p:sp>
      <p:sp>
        <p:nvSpPr>
          <p:cNvPr id="17" name="Oval 120"/>
          <p:cNvSpPr>
            <a:spLocks noChangeAspect="1" noChangeArrowheads="1"/>
          </p:cNvSpPr>
          <p:nvPr/>
        </p:nvSpPr>
        <p:spPr bwMode="auto">
          <a:xfrm flipH="1">
            <a:off x="18601295" y="7833488"/>
            <a:ext cx="221950" cy="19067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198"/>
          </a:p>
        </p:txBody>
      </p:sp>
      <p:sp>
        <p:nvSpPr>
          <p:cNvPr id="18" name="Oval 121"/>
          <p:cNvSpPr>
            <a:spLocks noChangeAspect="1" noChangeArrowheads="1"/>
          </p:cNvSpPr>
          <p:nvPr/>
        </p:nvSpPr>
        <p:spPr bwMode="auto">
          <a:xfrm flipH="1">
            <a:off x="20979387" y="5614460"/>
            <a:ext cx="494343" cy="416831"/>
          </a:xfrm>
          <a:prstGeom prst="ellipse">
            <a:avLst/>
          </a:prstGeom>
          <a:solidFill>
            <a:schemeClr val="accent1">
              <a:lumMod val="75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198"/>
          </a:p>
        </p:txBody>
      </p:sp>
      <p:sp>
        <p:nvSpPr>
          <p:cNvPr id="19" name="Oval 123"/>
          <p:cNvSpPr>
            <a:spLocks noChangeAspect="1" noChangeArrowheads="1"/>
          </p:cNvSpPr>
          <p:nvPr/>
        </p:nvSpPr>
        <p:spPr bwMode="auto">
          <a:xfrm flipH="1">
            <a:off x="14410470" y="5803817"/>
            <a:ext cx="221950" cy="19067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198"/>
          </a:p>
        </p:txBody>
      </p:sp>
      <p:sp>
        <p:nvSpPr>
          <p:cNvPr id="20" name="Oval 125"/>
          <p:cNvSpPr>
            <a:spLocks noChangeAspect="1" noChangeArrowheads="1"/>
          </p:cNvSpPr>
          <p:nvPr/>
        </p:nvSpPr>
        <p:spPr bwMode="auto">
          <a:xfrm flipH="1">
            <a:off x="21607288" y="10684635"/>
            <a:ext cx="221950" cy="19067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7198"/>
          </a:p>
        </p:txBody>
      </p:sp>
      <p:sp>
        <p:nvSpPr>
          <p:cNvPr id="21" name="Freeform 20"/>
          <p:cNvSpPr/>
          <p:nvPr/>
        </p:nvSpPr>
        <p:spPr>
          <a:xfrm>
            <a:off x="14494650" y="10826944"/>
            <a:ext cx="1697014" cy="1645427"/>
          </a:xfrm>
          <a:custGeom>
            <a:avLst/>
            <a:gdLst>
              <a:gd name="connsiteX0" fmla="*/ 601883 w 601883"/>
              <a:gd name="connsiteY0" fmla="*/ 11986 h 694937"/>
              <a:gd name="connsiteX1" fmla="*/ 532435 w 601883"/>
              <a:gd name="connsiteY1" fmla="*/ 412 h 694937"/>
              <a:gd name="connsiteX2" fmla="*/ 497711 w 601883"/>
              <a:gd name="connsiteY2" fmla="*/ 23561 h 694937"/>
              <a:gd name="connsiteX3" fmla="*/ 416688 w 601883"/>
              <a:gd name="connsiteY3" fmla="*/ 58285 h 694937"/>
              <a:gd name="connsiteX4" fmla="*/ 370390 w 601883"/>
              <a:gd name="connsiteY4" fmla="*/ 104584 h 694937"/>
              <a:gd name="connsiteX5" fmla="*/ 324091 w 601883"/>
              <a:gd name="connsiteY5" fmla="*/ 150883 h 694937"/>
              <a:gd name="connsiteX6" fmla="*/ 312516 w 601883"/>
              <a:gd name="connsiteY6" fmla="*/ 509698 h 694937"/>
              <a:gd name="connsiteX7" fmla="*/ 277792 w 601883"/>
              <a:gd name="connsiteY7" fmla="*/ 532847 h 694937"/>
              <a:gd name="connsiteX8" fmla="*/ 243068 w 601883"/>
              <a:gd name="connsiteY8" fmla="*/ 544422 h 694937"/>
              <a:gd name="connsiteX9" fmla="*/ 196769 w 601883"/>
              <a:gd name="connsiteY9" fmla="*/ 567571 h 694937"/>
              <a:gd name="connsiteX10" fmla="*/ 173620 w 601883"/>
              <a:gd name="connsiteY10" fmla="*/ 590721 h 694937"/>
              <a:gd name="connsiteX11" fmla="*/ 92597 w 601883"/>
              <a:gd name="connsiteY11" fmla="*/ 613870 h 694937"/>
              <a:gd name="connsiteX12" fmla="*/ 57873 w 601883"/>
              <a:gd name="connsiteY12" fmla="*/ 637019 h 694937"/>
              <a:gd name="connsiteX13" fmla="*/ 46299 w 601883"/>
              <a:gd name="connsiteY13" fmla="*/ 671743 h 694937"/>
              <a:gd name="connsiteX14" fmla="*/ 0 w 601883"/>
              <a:gd name="connsiteY14" fmla="*/ 694893 h 6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1883" h="694937">
                <a:moveTo>
                  <a:pt x="601883" y="11986"/>
                </a:moveTo>
                <a:cubicBezTo>
                  <a:pt x="578734" y="8128"/>
                  <a:pt x="555760" y="-2180"/>
                  <a:pt x="532435" y="412"/>
                </a:cubicBezTo>
                <a:cubicBezTo>
                  <a:pt x="518609" y="1948"/>
                  <a:pt x="509789" y="16659"/>
                  <a:pt x="497711" y="23561"/>
                </a:cubicBezTo>
                <a:cubicBezTo>
                  <a:pt x="457664" y="46444"/>
                  <a:pt x="455644" y="45299"/>
                  <a:pt x="416688" y="58285"/>
                </a:cubicBezTo>
                <a:cubicBezTo>
                  <a:pt x="393540" y="127732"/>
                  <a:pt x="424404" y="66002"/>
                  <a:pt x="370390" y="104584"/>
                </a:cubicBezTo>
                <a:cubicBezTo>
                  <a:pt x="352630" y="117270"/>
                  <a:pt x="324091" y="150883"/>
                  <a:pt x="324091" y="150883"/>
                </a:cubicBezTo>
                <a:cubicBezTo>
                  <a:pt x="320233" y="270488"/>
                  <a:pt x="326916" y="390900"/>
                  <a:pt x="312516" y="509698"/>
                </a:cubicBezTo>
                <a:cubicBezTo>
                  <a:pt x="310842" y="523508"/>
                  <a:pt x="290234" y="526626"/>
                  <a:pt x="277792" y="532847"/>
                </a:cubicBezTo>
                <a:cubicBezTo>
                  <a:pt x="266879" y="538303"/>
                  <a:pt x="254282" y="539616"/>
                  <a:pt x="243068" y="544422"/>
                </a:cubicBezTo>
                <a:cubicBezTo>
                  <a:pt x="227209" y="551219"/>
                  <a:pt x="212202" y="559855"/>
                  <a:pt x="196769" y="567571"/>
                </a:cubicBezTo>
                <a:cubicBezTo>
                  <a:pt x="189053" y="575288"/>
                  <a:pt x="182978" y="585106"/>
                  <a:pt x="173620" y="590721"/>
                </a:cubicBezTo>
                <a:cubicBezTo>
                  <a:pt x="161763" y="597836"/>
                  <a:pt x="101240" y="611709"/>
                  <a:pt x="92597" y="613870"/>
                </a:cubicBezTo>
                <a:cubicBezTo>
                  <a:pt x="81022" y="621586"/>
                  <a:pt x="66563" y="626156"/>
                  <a:pt x="57873" y="637019"/>
                </a:cubicBezTo>
                <a:cubicBezTo>
                  <a:pt x="50251" y="646546"/>
                  <a:pt x="53921" y="662216"/>
                  <a:pt x="46299" y="671743"/>
                </a:cubicBezTo>
                <a:cubicBezTo>
                  <a:pt x="26067" y="697033"/>
                  <a:pt x="20576" y="694893"/>
                  <a:pt x="0" y="694893"/>
                </a:cubicBezTo>
              </a:path>
            </a:pathLst>
          </a:custGeom>
          <a:noFill/>
          <a:ln>
            <a:solidFill>
              <a:srgbClr val="00B0F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a:p>
        </p:txBody>
      </p:sp>
      <p:grpSp>
        <p:nvGrpSpPr>
          <p:cNvPr id="22" name="Group 21"/>
          <p:cNvGrpSpPr/>
          <p:nvPr/>
        </p:nvGrpSpPr>
        <p:grpSpPr>
          <a:xfrm>
            <a:off x="14580667" y="5844916"/>
            <a:ext cx="3964833" cy="2101309"/>
            <a:chOff x="8967342" y="3610156"/>
            <a:chExt cx="1982933" cy="1050928"/>
          </a:xfrm>
        </p:grpSpPr>
        <p:sp>
          <p:nvSpPr>
            <p:cNvPr id="23" name="Line 122"/>
            <p:cNvSpPr>
              <a:spLocks noChangeShapeType="1"/>
            </p:cNvSpPr>
            <p:nvPr/>
          </p:nvSpPr>
          <p:spPr bwMode="auto">
            <a:xfrm flipH="1" flipV="1">
              <a:off x="10602126" y="3944334"/>
              <a:ext cx="348149" cy="638717"/>
            </a:xfrm>
            <a:prstGeom prst="line">
              <a:avLst/>
            </a:prstGeom>
            <a:noFill/>
            <a:ln w="28575" cap="rnd">
              <a:solidFill>
                <a:schemeClr val="tx1"/>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7198"/>
            </a:p>
          </p:txBody>
        </p:sp>
        <p:sp>
          <p:nvSpPr>
            <p:cNvPr id="24" name="Line 124"/>
            <p:cNvSpPr>
              <a:spLocks noChangeShapeType="1"/>
            </p:cNvSpPr>
            <p:nvPr/>
          </p:nvSpPr>
          <p:spPr bwMode="auto">
            <a:xfrm>
              <a:off x="8967342" y="3797961"/>
              <a:ext cx="711434" cy="731863"/>
            </a:xfrm>
            <a:prstGeom prst="line">
              <a:avLst/>
            </a:prstGeom>
            <a:noFill/>
            <a:ln w="28575" cap="rnd">
              <a:solidFill>
                <a:schemeClr val="tx1"/>
              </a:solidFill>
              <a:prstDash val="sysDot"/>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7198"/>
            </a:p>
          </p:txBody>
        </p:sp>
        <p:sp>
          <p:nvSpPr>
            <p:cNvPr id="25" name="Rectangle 24"/>
            <p:cNvSpPr/>
            <p:nvPr/>
          </p:nvSpPr>
          <p:spPr>
            <a:xfrm rot="3999709">
              <a:off x="10361846" y="4121995"/>
              <a:ext cx="774265" cy="174290"/>
            </a:xfrm>
            <a:prstGeom prst="rect">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a:p>
          </p:txBody>
        </p:sp>
        <p:sp>
          <p:nvSpPr>
            <p:cNvPr id="26" name="Rectangle 25"/>
            <p:cNvSpPr/>
            <p:nvPr/>
          </p:nvSpPr>
          <p:spPr>
            <a:xfrm rot="2843106">
              <a:off x="8797595" y="4053860"/>
              <a:ext cx="1050928" cy="163520"/>
            </a:xfrm>
            <a:prstGeom prst="rect">
              <a:avLst/>
            </a:prstGeom>
            <a:solidFill>
              <a:srgbClr val="FFFF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a:p>
          </p:txBody>
        </p:sp>
      </p:grpSp>
      <p:sp>
        <p:nvSpPr>
          <p:cNvPr id="27" name="Freeform 26"/>
          <p:cNvSpPr/>
          <p:nvPr/>
        </p:nvSpPr>
        <p:spPr>
          <a:xfrm>
            <a:off x="15865675" y="7906465"/>
            <a:ext cx="3566055" cy="3378928"/>
          </a:xfrm>
          <a:custGeom>
            <a:avLst/>
            <a:gdLst>
              <a:gd name="connsiteX0" fmla="*/ 1031138 w 1783492"/>
              <a:gd name="connsiteY0" fmla="*/ 11575 h 1689904"/>
              <a:gd name="connsiteX1" fmla="*/ 938540 w 1783492"/>
              <a:gd name="connsiteY1" fmla="*/ 34724 h 1689904"/>
              <a:gd name="connsiteX2" fmla="*/ 915391 w 1783492"/>
              <a:gd name="connsiteY2" fmla="*/ 69448 h 1689904"/>
              <a:gd name="connsiteX3" fmla="*/ 892241 w 1783492"/>
              <a:gd name="connsiteY3" fmla="*/ 92597 h 1689904"/>
              <a:gd name="connsiteX4" fmla="*/ 892241 w 1783492"/>
              <a:gd name="connsiteY4" fmla="*/ 219919 h 1689904"/>
              <a:gd name="connsiteX5" fmla="*/ 915391 w 1783492"/>
              <a:gd name="connsiteY5" fmla="*/ 300942 h 1689904"/>
              <a:gd name="connsiteX6" fmla="*/ 950115 w 1783492"/>
              <a:gd name="connsiteY6" fmla="*/ 335666 h 1689904"/>
              <a:gd name="connsiteX7" fmla="*/ 996414 w 1783492"/>
              <a:gd name="connsiteY7" fmla="*/ 393539 h 1689904"/>
              <a:gd name="connsiteX8" fmla="*/ 1031138 w 1783492"/>
              <a:gd name="connsiteY8" fmla="*/ 474562 h 1689904"/>
              <a:gd name="connsiteX9" fmla="*/ 1007988 w 1783492"/>
              <a:gd name="connsiteY9" fmla="*/ 590309 h 1689904"/>
              <a:gd name="connsiteX10" fmla="*/ 984839 w 1783492"/>
              <a:gd name="connsiteY10" fmla="*/ 636607 h 1689904"/>
              <a:gd name="connsiteX11" fmla="*/ 973264 w 1783492"/>
              <a:gd name="connsiteY11" fmla="*/ 833377 h 1689904"/>
              <a:gd name="connsiteX12" fmla="*/ 938540 w 1783492"/>
              <a:gd name="connsiteY12" fmla="*/ 844952 h 1689904"/>
              <a:gd name="connsiteX13" fmla="*/ 869092 w 1783492"/>
              <a:gd name="connsiteY13" fmla="*/ 891251 h 1689904"/>
              <a:gd name="connsiteX14" fmla="*/ 811219 w 1783492"/>
              <a:gd name="connsiteY14" fmla="*/ 995423 h 1689904"/>
              <a:gd name="connsiteX15" fmla="*/ 799644 w 1783492"/>
              <a:gd name="connsiteY15" fmla="*/ 1064871 h 1689904"/>
              <a:gd name="connsiteX16" fmla="*/ 718621 w 1783492"/>
              <a:gd name="connsiteY16" fmla="*/ 1111170 h 1689904"/>
              <a:gd name="connsiteX17" fmla="*/ 683897 w 1783492"/>
              <a:gd name="connsiteY17" fmla="*/ 1122744 h 1689904"/>
              <a:gd name="connsiteX18" fmla="*/ 591300 w 1783492"/>
              <a:gd name="connsiteY18" fmla="*/ 1076445 h 1689904"/>
              <a:gd name="connsiteX19" fmla="*/ 348231 w 1783492"/>
              <a:gd name="connsiteY19" fmla="*/ 1088020 h 1689904"/>
              <a:gd name="connsiteX20" fmla="*/ 151462 w 1783492"/>
              <a:gd name="connsiteY20" fmla="*/ 1111170 h 1689904"/>
              <a:gd name="connsiteX21" fmla="*/ 128312 w 1783492"/>
              <a:gd name="connsiteY21" fmla="*/ 1145894 h 1689904"/>
              <a:gd name="connsiteX22" fmla="*/ 58864 w 1783492"/>
              <a:gd name="connsiteY22" fmla="*/ 1169043 h 1689904"/>
              <a:gd name="connsiteX23" fmla="*/ 35715 w 1783492"/>
              <a:gd name="connsiteY23" fmla="*/ 1203767 h 1689904"/>
              <a:gd name="connsiteX24" fmla="*/ 991 w 1783492"/>
              <a:gd name="connsiteY24" fmla="*/ 1226916 h 1689904"/>
              <a:gd name="connsiteX25" fmla="*/ 12565 w 1783492"/>
              <a:gd name="connsiteY25" fmla="*/ 1261640 h 1689904"/>
              <a:gd name="connsiteX26" fmla="*/ 24140 w 1783492"/>
              <a:gd name="connsiteY26" fmla="*/ 1388962 h 1689904"/>
              <a:gd name="connsiteX27" fmla="*/ 47290 w 1783492"/>
              <a:gd name="connsiteY27" fmla="*/ 1458410 h 1689904"/>
              <a:gd name="connsiteX28" fmla="*/ 116738 w 1783492"/>
              <a:gd name="connsiteY28" fmla="*/ 1504709 h 1689904"/>
              <a:gd name="connsiteX29" fmla="*/ 151462 w 1783492"/>
              <a:gd name="connsiteY29" fmla="*/ 1527858 h 1689904"/>
              <a:gd name="connsiteX30" fmla="*/ 232484 w 1783492"/>
              <a:gd name="connsiteY30" fmla="*/ 1562582 h 1689904"/>
              <a:gd name="connsiteX31" fmla="*/ 267209 w 1783492"/>
              <a:gd name="connsiteY31" fmla="*/ 1574157 h 1689904"/>
              <a:gd name="connsiteX32" fmla="*/ 359806 w 1783492"/>
              <a:gd name="connsiteY32" fmla="*/ 1643605 h 1689904"/>
              <a:gd name="connsiteX33" fmla="*/ 417679 w 1783492"/>
              <a:gd name="connsiteY33" fmla="*/ 1689904 h 1689904"/>
              <a:gd name="connsiteX34" fmla="*/ 510277 w 1783492"/>
              <a:gd name="connsiteY34" fmla="*/ 1678329 h 1689904"/>
              <a:gd name="connsiteX35" fmla="*/ 568150 w 1783492"/>
              <a:gd name="connsiteY35" fmla="*/ 1632030 h 1689904"/>
              <a:gd name="connsiteX36" fmla="*/ 602874 w 1783492"/>
              <a:gd name="connsiteY36" fmla="*/ 1620456 h 1689904"/>
              <a:gd name="connsiteX37" fmla="*/ 637598 w 1783492"/>
              <a:gd name="connsiteY37" fmla="*/ 1562582 h 1689904"/>
              <a:gd name="connsiteX38" fmla="*/ 660748 w 1783492"/>
              <a:gd name="connsiteY38" fmla="*/ 1539433 h 1689904"/>
              <a:gd name="connsiteX39" fmla="*/ 672322 w 1783492"/>
              <a:gd name="connsiteY39" fmla="*/ 1504709 h 1689904"/>
              <a:gd name="connsiteX40" fmla="*/ 683897 w 1783492"/>
              <a:gd name="connsiteY40" fmla="*/ 1458410 h 1689904"/>
              <a:gd name="connsiteX41" fmla="*/ 707046 w 1783492"/>
              <a:gd name="connsiteY41" fmla="*/ 1423686 h 1689904"/>
              <a:gd name="connsiteX42" fmla="*/ 730196 w 1783492"/>
              <a:gd name="connsiteY42" fmla="*/ 1354238 h 1689904"/>
              <a:gd name="connsiteX43" fmla="*/ 764920 w 1783492"/>
              <a:gd name="connsiteY43" fmla="*/ 1284790 h 1689904"/>
              <a:gd name="connsiteX44" fmla="*/ 834368 w 1783492"/>
              <a:gd name="connsiteY44" fmla="*/ 1261640 h 1689904"/>
              <a:gd name="connsiteX45" fmla="*/ 984839 w 1783492"/>
              <a:gd name="connsiteY45" fmla="*/ 1238491 h 1689904"/>
              <a:gd name="connsiteX46" fmla="*/ 1031138 w 1783492"/>
              <a:gd name="connsiteY46" fmla="*/ 1215342 h 1689904"/>
              <a:gd name="connsiteX47" fmla="*/ 1054287 w 1783492"/>
              <a:gd name="connsiteY47" fmla="*/ 1192192 h 1689904"/>
              <a:gd name="connsiteX48" fmla="*/ 1089011 w 1783492"/>
              <a:gd name="connsiteY48" fmla="*/ 1169043 h 1689904"/>
              <a:gd name="connsiteX49" fmla="*/ 1158459 w 1783492"/>
              <a:gd name="connsiteY49" fmla="*/ 1203767 h 1689904"/>
              <a:gd name="connsiteX50" fmla="*/ 1181609 w 1783492"/>
              <a:gd name="connsiteY50" fmla="*/ 1238491 h 1689904"/>
              <a:gd name="connsiteX51" fmla="*/ 1262631 w 1783492"/>
              <a:gd name="connsiteY51" fmla="*/ 1261640 h 1689904"/>
              <a:gd name="connsiteX52" fmla="*/ 1586722 w 1783492"/>
              <a:gd name="connsiteY52" fmla="*/ 1284790 h 1689904"/>
              <a:gd name="connsiteX53" fmla="*/ 1621446 w 1783492"/>
              <a:gd name="connsiteY53" fmla="*/ 1307939 h 1689904"/>
              <a:gd name="connsiteX54" fmla="*/ 1679320 w 1783492"/>
              <a:gd name="connsiteY54" fmla="*/ 1354238 h 1689904"/>
              <a:gd name="connsiteX55" fmla="*/ 1702469 w 1783492"/>
              <a:gd name="connsiteY55" fmla="*/ 1319514 h 1689904"/>
              <a:gd name="connsiteX56" fmla="*/ 1760343 w 1783492"/>
              <a:gd name="connsiteY56" fmla="*/ 1261640 h 1689904"/>
              <a:gd name="connsiteX57" fmla="*/ 1783492 w 1783492"/>
              <a:gd name="connsiteY57" fmla="*/ 1192192 h 1689904"/>
              <a:gd name="connsiteX58" fmla="*/ 1760343 w 1783492"/>
              <a:gd name="connsiteY58" fmla="*/ 1111170 h 1689904"/>
              <a:gd name="connsiteX59" fmla="*/ 1737193 w 1783492"/>
              <a:gd name="connsiteY59" fmla="*/ 1088020 h 1689904"/>
              <a:gd name="connsiteX60" fmla="*/ 1714044 w 1783492"/>
              <a:gd name="connsiteY60" fmla="*/ 1053296 h 1689904"/>
              <a:gd name="connsiteX61" fmla="*/ 1690895 w 1783492"/>
              <a:gd name="connsiteY61" fmla="*/ 972273 h 1689904"/>
              <a:gd name="connsiteX62" fmla="*/ 1679320 w 1783492"/>
              <a:gd name="connsiteY62" fmla="*/ 821802 h 1689904"/>
              <a:gd name="connsiteX63" fmla="*/ 1656171 w 1783492"/>
              <a:gd name="connsiteY63" fmla="*/ 775504 h 1689904"/>
              <a:gd name="connsiteX64" fmla="*/ 1644596 w 1783492"/>
              <a:gd name="connsiteY64" fmla="*/ 729205 h 1689904"/>
              <a:gd name="connsiteX65" fmla="*/ 1621446 w 1783492"/>
              <a:gd name="connsiteY65" fmla="*/ 578734 h 1689904"/>
              <a:gd name="connsiteX66" fmla="*/ 1598297 w 1783492"/>
              <a:gd name="connsiteY66" fmla="*/ 544010 h 1689904"/>
              <a:gd name="connsiteX67" fmla="*/ 1586722 w 1783492"/>
              <a:gd name="connsiteY67" fmla="*/ 509286 h 1689904"/>
              <a:gd name="connsiteX68" fmla="*/ 1551998 w 1783492"/>
              <a:gd name="connsiteY68" fmla="*/ 486137 h 1689904"/>
              <a:gd name="connsiteX69" fmla="*/ 1540424 w 1783492"/>
              <a:gd name="connsiteY69" fmla="*/ 451413 h 1689904"/>
              <a:gd name="connsiteX70" fmla="*/ 1517274 w 1783492"/>
              <a:gd name="connsiteY70" fmla="*/ 428263 h 1689904"/>
              <a:gd name="connsiteX71" fmla="*/ 1459401 w 1783492"/>
              <a:gd name="connsiteY71" fmla="*/ 358815 h 1689904"/>
              <a:gd name="connsiteX72" fmla="*/ 1447826 w 1783492"/>
              <a:gd name="connsiteY72" fmla="*/ 277792 h 1689904"/>
              <a:gd name="connsiteX73" fmla="*/ 1470976 w 1783492"/>
              <a:gd name="connsiteY73" fmla="*/ 150471 h 1689904"/>
              <a:gd name="connsiteX74" fmla="*/ 1436252 w 1783492"/>
              <a:gd name="connsiteY74" fmla="*/ 127321 h 1689904"/>
              <a:gd name="connsiteX75" fmla="*/ 1366803 w 1783492"/>
              <a:gd name="connsiteY75" fmla="*/ 81023 h 1689904"/>
              <a:gd name="connsiteX76" fmla="*/ 1308930 w 1783492"/>
              <a:gd name="connsiteY76" fmla="*/ 69448 h 1689904"/>
              <a:gd name="connsiteX77" fmla="*/ 1239482 w 1783492"/>
              <a:gd name="connsiteY77" fmla="*/ 46299 h 1689904"/>
              <a:gd name="connsiteX78" fmla="*/ 1181609 w 1783492"/>
              <a:gd name="connsiteY78" fmla="*/ 34724 h 1689904"/>
              <a:gd name="connsiteX79" fmla="*/ 1112160 w 1783492"/>
              <a:gd name="connsiteY79" fmla="*/ 11575 h 1689904"/>
              <a:gd name="connsiteX80" fmla="*/ 1077436 w 1783492"/>
              <a:gd name="connsiteY80" fmla="*/ 0 h 1689904"/>
              <a:gd name="connsiteX81" fmla="*/ 1031138 w 1783492"/>
              <a:gd name="connsiteY81" fmla="*/ 11575 h 168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783492" h="1689904">
                <a:moveTo>
                  <a:pt x="1031138" y="11575"/>
                </a:moveTo>
                <a:cubicBezTo>
                  <a:pt x="1028253" y="12152"/>
                  <a:pt x="950406" y="25231"/>
                  <a:pt x="938540" y="34724"/>
                </a:cubicBezTo>
                <a:cubicBezTo>
                  <a:pt x="927677" y="43414"/>
                  <a:pt x="924081" y="58585"/>
                  <a:pt x="915391" y="69448"/>
                </a:cubicBezTo>
                <a:cubicBezTo>
                  <a:pt x="908574" y="77969"/>
                  <a:pt x="899958" y="84881"/>
                  <a:pt x="892241" y="92597"/>
                </a:cubicBezTo>
                <a:cubicBezTo>
                  <a:pt x="871972" y="153408"/>
                  <a:pt x="876245" y="123941"/>
                  <a:pt x="892241" y="219919"/>
                </a:cubicBezTo>
                <a:cubicBezTo>
                  <a:pt x="893099" y="225064"/>
                  <a:pt x="909275" y="291768"/>
                  <a:pt x="915391" y="300942"/>
                </a:cubicBezTo>
                <a:cubicBezTo>
                  <a:pt x="924471" y="314562"/>
                  <a:pt x="939636" y="323091"/>
                  <a:pt x="950115" y="335666"/>
                </a:cubicBezTo>
                <a:cubicBezTo>
                  <a:pt x="1023112" y="423263"/>
                  <a:pt x="929072" y="326199"/>
                  <a:pt x="996414" y="393539"/>
                </a:cubicBezTo>
                <a:cubicBezTo>
                  <a:pt x="1000933" y="402577"/>
                  <a:pt x="1031138" y="457533"/>
                  <a:pt x="1031138" y="474562"/>
                </a:cubicBezTo>
                <a:cubicBezTo>
                  <a:pt x="1031138" y="506516"/>
                  <a:pt x="1022242" y="557049"/>
                  <a:pt x="1007988" y="590309"/>
                </a:cubicBezTo>
                <a:cubicBezTo>
                  <a:pt x="1001191" y="606168"/>
                  <a:pt x="992555" y="621174"/>
                  <a:pt x="984839" y="636607"/>
                </a:cubicBezTo>
                <a:cubicBezTo>
                  <a:pt x="980981" y="702197"/>
                  <a:pt x="987517" y="769238"/>
                  <a:pt x="973264" y="833377"/>
                </a:cubicBezTo>
                <a:cubicBezTo>
                  <a:pt x="970617" y="845287"/>
                  <a:pt x="949205" y="839027"/>
                  <a:pt x="938540" y="844952"/>
                </a:cubicBezTo>
                <a:cubicBezTo>
                  <a:pt x="914219" y="858464"/>
                  <a:pt x="869092" y="891251"/>
                  <a:pt x="869092" y="891251"/>
                </a:cubicBezTo>
                <a:cubicBezTo>
                  <a:pt x="839250" y="936013"/>
                  <a:pt x="821406" y="949582"/>
                  <a:pt x="811219" y="995423"/>
                </a:cubicBezTo>
                <a:cubicBezTo>
                  <a:pt x="806128" y="1018333"/>
                  <a:pt x="809176" y="1043425"/>
                  <a:pt x="799644" y="1064871"/>
                </a:cubicBezTo>
                <a:cubicBezTo>
                  <a:pt x="781763" y="1105102"/>
                  <a:pt x="753499" y="1101205"/>
                  <a:pt x="718621" y="1111170"/>
                </a:cubicBezTo>
                <a:cubicBezTo>
                  <a:pt x="706890" y="1114522"/>
                  <a:pt x="695472" y="1118886"/>
                  <a:pt x="683897" y="1122744"/>
                </a:cubicBezTo>
                <a:cubicBezTo>
                  <a:pt x="604096" y="1096144"/>
                  <a:pt x="631703" y="1116850"/>
                  <a:pt x="591300" y="1076445"/>
                </a:cubicBezTo>
                <a:lnTo>
                  <a:pt x="348231" y="1088020"/>
                </a:lnTo>
                <a:cubicBezTo>
                  <a:pt x="183027" y="1097460"/>
                  <a:pt x="235529" y="1083147"/>
                  <a:pt x="151462" y="1111170"/>
                </a:cubicBezTo>
                <a:cubicBezTo>
                  <a:pt x="143745" y="1122745"/>
                  <a:pt x="140109" y="1138521"/>
                  <a:pt x="128312" y="1145894"/>
                </a:cubicBezTo>
                <a:cubicBezTo>
                  <a:pt x="107619" y="1158827"/>
                  <a:pt x="58864" y="1169043"/>
                  <a:pt x="58864" y="1169043"/>
                </a:cubicBezTo>
                <a:cubicBezTo>
                  <a:pt x="51148" y="1180618"/>
                  <a:pt x="45552" y="1193930"/>
                  <a:pt x="35715" y="1203767"/>
                </a:cubicBezTo>
                <a:cubicBezTo>
                  <a:pt x="25878" y="1213604"/>
                  <a:pt x="6158" y="1214000"/>
                  <a:pt x="991" y="1226916"/>
                </a:cubicBezTo>
                <a:cubicBezTo>
                  <a:pt x="-3540" y="1238244"/>
                  <a:pt x="8707" y="1250065"/>
                  <a:pt x="12565" y="1261640"/>
                </a:cubicBezTo>
                <a:cubicBezTo>
                  <a:pt x="16423" y="1304081"/>
                  <a:pt x="16734" y="1346995"/>
                  <a:pt x="24140" y="1388962"/>
                </a:cubicBezTo>
                <a:cubicBezTo>
                  <a:pt x="28381" y="1412992"/>
                  <a:pt x="26987" y="1444874"/>
                  <a:pt x="47290" y="1458410"/>
                </a:cubicBezTo>
                <a:lnTo>
                  <a:pt x="116738" y="1504709"/>
                </a:lnTo>
                <a:cubicBezTo>
                  <a:pt x="128313" y="1512425"/>
                  <a:pt x="138265" y="1523459"/>
                  <a:pt x="151462" y="1527858"/>
                </a:cubicBezTo>
                <a:cubicBezTo>
                  <a:pt x="232900" y="1555005"/>
                  <a:pt x="132359" y="1519671"/>
                  <a:pt x="232484" y="1562582"/>
                </a:cubicBezTo>
                <a:cubicBezTo>
                  <a:pt x="243699" y="1567388"/>
                  <a:pt x="255634" y="1570299"/>
                  <a:pt x="267209" y="1574157"/>
                </a:cubicBezTo>
                <a:cubicBezTo>
                  <a:pt x="298075" y="1597306"/>
                  <a:pt x="327704" y="1622204"/>
                  <a:pt x="359806" y="1643605"/>
                </a:cubicBezTo>
                <a:cubicBezTo>
                  <a:pt x="403610" y="1672807"/>
                  <a:pt x="384694" y="1656917"/>
                  <a:pt x="417679" y="1689904"/>
                </a:cubicBezTo>
                <a:cubicBezTo>
                  <a:pt x="448545" y="1686046"/>
                  <a:pt x="480267" y="1686514"/>
                  <a:pt x="510277" y="1678329"/>
                </a:cubicBezTo>
                <a:cubicBezTo>
                  <a:pt x="552752" y="1666745"/>
                  <a:pt x="536207" y="1651196"/>
                  <a:pt x="568150" y="1632030"/>
                </a:cubicBezTo>
                <a:cubicBezTo>
                  <a:pt x="578612" y="1625753"/>
                  <a:pt x="591299" y="1624314"/>
                  <a:pt x="602874" y="1620456"/>
                </a:cubicBezTo>
                <a:cubicBezTo>
                  <a:pt x="661533" y="1561797"/>
                  <a:pt x="592519" y="1637713"/>
                  <a:pt x="637598" y="1562582"/>
                </a:cubicBezTo>
                <a:cubicBezTo>
                  <a:pt x="643213" y="1553224"/>
                  <a:pt x="653031" y="1547149"/>
                  <a:pt x="660748" y="1539433"/>
                </a:cubicBezTo>
                <a:cubicBezTo>
                  <a:pt x="664606" y="1527858"/>
                  <a:pt x="668970" y="1516440"/>
                  <a:pt x="672322" y="1504709"/>
                </a:cubicBezTo>
                <a:cubicBezTo>
                  <a:pt x="676692" y="1489413"/>
                  <a:pt x="677631" y="1473032"/>
                  <a:pt x="683897" y="1458410"/>
                </a:cubicBezTo>
                <a:cubicBezTo>
                  <a:pt x="689377" y="1445624"/>
                  <a:pt x="701396" y="1436398"/>
                  <a:pt x="707046" y="1423686"/>
                </a:cubicBezTo>
                <a:cubicBezTo>
                  <a:pt x="716956" y="1401388"/>
                  <a:pt x="722479" y="1377387"/>
                  <a:pt x="730196" y="1354238"/>
                </a:cubicBezTo>
                <a:cubicBezTo>
                  <a:pt x="736503" y="1335319"/>
                  <a:pt x="746026" y="1296599"/>
                  <a:pt x="764920" y="1284790"/>
                </a:cubicBezTo>
                <a:cubicBezTo>
                  <a:pt x="785612" y="1271857"/>
                  <a:pt x="810440" y="1266425"/>
                  <a:pt x="834368" y="1261640"/>
                </a:cubicBezTo>
                <a:cubicBezTo>
                  <a:pt x="922743" y="1243966"/>
                  <a:pt x="872720" y="1252506"/>
                  <a:pt x="984839" y="1238491"/>
                </a:cubicBezTo>
                <a:cubicBezTo>
                  <a:pt x="1000272" y="1230775"/>
                  <a:pt x="1016781" y="1224913"/>
                  <a:pt x="1031138" y="1215342"/>
                </a:cubicBezTo>
                <a:cubicBezTo>
                  <a:pt x="1040218" y="1209289"/>
                  <a:pt x="1045766" y="1199009"/>
                  <a:pt x="1054287" y="1192192"/>
                </a:cubicBezTo>
                <a:cubicBezTo>
                  <a:pt x="1065150" y="1183502"/>
                  <a:pt x="1077436" y="1176759"/>
                  <a:pt x="1089011" y="1169043"/>
                </a:cubicBezTo>
                <a:cubicBezTo>
                  <a:pt x="1117252" y="1178457"/>
                  <a:pt x="1136022" y="1181330"/>
                  <a:pt x="1158459" y="1203767"/>
                </a:cubicBezTo>
                <a:cubicBezTo>
                  <a:pt x="1168296" y="1213604"/>
                  <a:pt x="1170746" y="1229801"/>
                  <a:pt x="1181609" y="1238491"/>
                </a:cubicBezTo>
                <a:cubicBezTo>
                  <a:pt x="1188902" y="1244326"/>
                  <a:pt x="1259937" y="1261150"/>
                  <a:pt x="1262631" y="1261640"/>
                </a:cubicBezTo>
                <a:cubicBezTo>
                  <a:pt x="1377123" y="1282457"/>
                  <a:pt x="1455638" y="1278548"/>
                  <a:pt x="1586722" y="1284790"/>
                </a:cubicBezTo>
                <a:cubicBezTo>
                  <a:pt x="1598297" y="1292506"/>
                  <a:pt x="1610583" y="1299249"/>
                  <a:pt x="1621446" y="1307939"/>
                </a:cubicBezTo>
                <a:cubicBezTo>
                  <a:pt x="1703911" y="1373911"/>
                  <a:pt x="1572445" y="1282989"/>
                  <a:pt x="1679320" y="1354238"/>
                </a:cubicBezTo>
                <a:cubicBezTo>
                  <a:pt x="1687036" y="1342663"/>
                  <a:pt x="1691606" y="1328204"/>
                  <a:pt x="1702469" y="1319514"/>
                </a:cubicBezTo>
                <a:cubicBezTo>
                  <a:pt x="1761638" y="1272178"/>
                  <a:pt x="1720315" y="1361709"/>
                  <a:pt x="1760343" y="1261640"/>
                </a:cubicBezTo>
                <a:cubicBezTo>
                  <a:pt x="1769406" y="1238984"/>
                  <a:pt x="1783492" y="1192192"/>
                  <a:pt x="1783492" y="1192192"/>
                </a:cubicBezTo>
                <a:cubicBezTo>
                  <a:pt x="1781331" y="1183549"/>
                  <a:pt x="1767457" y="1123027"/>
                  <a:pt x="1760343" y="1111170"/>
                </a:cubicBezTo>
                <a:cubicBezTo>
                  <a:pt x="1754728" y="1101812"/>
                  <a:pt x="1744010" y="1096542"/>
                  <a:pt x="1737193" y="1088020"/>
                </a:cubicBezTo>
                <a:cubicBezTo>
                  <a:pt x="1728503" y="1077157"/>
                  <a:pt x="1720265" y="1065738"/>
                  <a:pt x="1714044" y="1053296"/>
                </a:cubicBezTo>
                <a:cubicBezTo>
                  <a:pt x="1705739" y="1036687"/>
                  <a:pt x="1694605" y="987113"/>
                  <a:pt x="1690895" y="972273"/>
                </a:cubicBezTo>
                <a:cubicBezTo>
                  <a:pt x="1687037" y="922116"/>
                  <a:pt x="1688062" y="871342"/>
                  <a:pt x="1679320" y="821802"/>
                </a:cubicBezTo>
                <a:cubicBezTo>
                  <a:pt x="1676321" y="804810"/>
                  <a:pt x="1662229" y="791660"/>
                  <a:pt x="1656171" y="775504"/>
                </a:cubicBezTo>
                <a:cubicBezTo>
                  <a:pt x="1650585" y="760609"/>
                  <a:pt x="1647211" y="744897"/>
                  <a:pt x="1644596" y="729205"/>
                </a:cubicBezTo>
                <a:cubicBezTo>
                  <a:pt x="1641734" y="712036"/>
                  <a:pt x="1632068" y="607058"/>
                  <a:pt x="1621446" y="578734"/>
                </a:cubicBezTo>
                <a:cubicBezTo>
                  <a:pt x="1616562" y="565709"/>
                  <a:pt x="1604518" y="556452"/>
                  <a:pt x="1598297" y="544010"/>
                </a:cubicBezTo>
                <a:cubicBezTo>
                  <a:pt x="1592841" y="533097"/>
                  <a:pt x="1594344" y="518813"/>
                  <a:pt x="1586722" y="509286"/>
                </a:cubicBezTo>
                <a:cubicBezTo>
                  <a:pt x="1578032" y="498423"/>
                  <a:pt x="1563573" y="493853"/>
                  <a:pt x="1551998" y="486137"/>
                </a:cubicBezTo>
                <a:cubicBezTo>
                  <a:pt x="1548140" y="474562"/>
                  <a:pt x="1546701" y="461875"/>
                  <a:pt x="1540424" y="451413"/>
                </a:cubicBezTo>
                <a:cubicBezTo>
                  <a:pt x="1534809" y="442055"/>
                  <a:pt x="1524091" y="436785"/>
                  <a:pt x="1517274" y="428263"/>
                </a:cubicBezTo>
                <a:cubicBezTo>
                  <a:pt x="1452815" y="347689"/>
                  <a:pt x="1541887" y="441301"/>
                  <a:pt x="1459401" y="358815"/>
                </a:cubicBezTo>
                <a:cubicBezTo>
                  <a:pt x="1455543" y="331807"/>
                  <a:pt x="1447826" y="305074"/>
                  <a:pt x="1447826" y="277792"/>
                </a:cubicBezTo>
                <a:cubicBezTo>
                  <a:pt x="1447826" y="212352"/>
                  <a:pt x="1454698" y="199304"/>
                  <a:pt x="1470976" y="150471"/>
                </a:cubicBezTo>
                <a:cubicBezTo>
                  <a:pt x="1459401" y="142754"/>
                  <a:pt x="1447115" y="136011"/>
                  <a:pt x="1436252" y="127321"/>
                </a:cubicBezTo>
                <a:cubicBezTo>
                  <a:pt x="1398415" y="97052"/>
                  <a:pt x="1426793" y="101020"/>
                  <a:pt x="1366803" y="81023"/>
                </a:cubicBezTo>
                <a:cubicBezTo>
                  <a:pt x="1348139" y="74802"/>
                  <a:pt x="1327910" y="74624"/>
                  <a:pt x="1308930" y="69448"/>
                </a:cubicBezTo>
                <a:cubicBezTo>
                  <a:pt x="1285388" y="63028"/>
                  <a:pt x="1263410" y="51085"/>
                  <a:pt x="1239482" y="46299"/>
                </a:cubicBezTo>
                <a:cubicBezTo>
                  <a:pt x="1220191" y="42441"/>
                  <a:pt x="1200589" y="39900"/>
                  <a:pt x="1181609" y="34724"/>
                </a:cubicBezTo>
                <a:cubicBezTo>
                  <a:pt x="1158067" y="28303"/>
                  <a:pt x="1135310" y="19291"/>
                  <a:pt x="1112160" y="11575"/>
                </a:cubicBezTo>
                <a:cubicBezTo>
                  <a:pt x="1100585" y="7717"/>
                  <a:pt x="1089471" y="2006"/>
                  <a:pt x="1077436" y="0"/>
                </a:cubicBezTo>
                <a:lnTo>
                  <a:pt x="1031138" y="11575"/>
                </a:lnTo>
                <a:close/>
              </a:path>
            </a:pathLst>
          </a:custGeom>
          <a:solidFill>
            <a:srgbClr val="00B0F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a:p>
        </p:txBody>
      </p:sp>
      <p:sp>
        <p:nvSpPr>
          <p:cNvPr id="28" name="TextBox 27"/>
          <p:cNvSpPr txBox="1"/>
          <p:nvPr/>
        </p:nvSpPr>
        <p:spPr>
          <a:xfrm>
            <a:off x="125716" y="1487468"/>
            <a:ext cx="12604351" cy="9447330"/>
          </a:xfrm>
          <a:prstGeom prst="rect">
            <a:avLst/>
          </a:prstGeom>
          <a:noFill/>
        </p:spPr>
        <p:txBody>
          <a:bodyPr wrap="square" rtlCol="0">
            <a:spAutoFit/>
          </a:bodyPr>
          <a:lstStyle/>
          <a:p>
            <a:r>
              <a:rPr lang="en-US" sz="5599" b="1" dirty="0"/>
              <a:t>Considerations:</a:t>
            </a:r>
          </a:p>
          <a:p>
            <a:pPr marL="1485529" lvl="1" indent="-571357">
              <a:buClr>
                <a:srgbClr val="C00000"/>
              </a:buClr>
              <a:buFont typeface="Arial" panose="020B0604020202020204" pitchFamily="34" charset="0"/>
              <a:buChar char="•"/>
            </a:pPr>
            <a:r>
              <a:rPr lang="en-US" sz="5599" dirty="0"/>
              <a:t>Location-based differences across the project area</a:t>
            </a:r>
          </a:p>
          <a:p>
            <a:pPr marL="1485529" lvl="1" indent="-571357">
              <a:buClr>
                <a:srgbClr val="C00000"/>
              </a:buClr>
              <a:buFont typeface="Arial" panose="020B0604020202020204" pitchFamily="34" charset="0"/>
              <a:buChar char="•"/>
            </a:pPr>
            <a:endParaRPr lang="en-US" sz="4799" dirty="0"/>
          </a:p>
          <a:p>
            <a:pPr marL="571357" indent="-571357">
              <a:buClr>
                <a:srgbClr val="C00000"/>
              </a:buClr>
              <a:buFont typeface="Arial" panose="020B0604020202020204" pitchFamily="34" charset="0"/>
              <a:buChar char="•"/>
            </a:pPr>
            <a:r>
              <a:rPr lang="en-US" sz="5599" dirty="0"/>
              <a:t>What spatial scale is relevant?</a:t>
            </a:r>
          </a:p>
          <a:p>
            <a:pPr marL="1485529" lvl="1" indent="-571357">
              <a:buClr>
                <a:srgbClr val="C00000"/>
              </a:buClr>
              <a:buFont typeface="Arial" panose="020B0604020202020204" pitchFamily="34" charset="0"/>
              <a:buChar char="•"/>
            </a:pPr>
            <a:r>
              <a:rPr lang="en-US" sz="5599" dirty="0"/>
              <a:t>Link ecological processes to a grid/mesh that captures engineering processes</a:t>
            </a:r>
          </a:p>
          <a:p>
            <a:pPr marL="1485529" lvl="1" indent="-571357">
              <a:buClr>
                <a:srgbClr val="C00000"/>
              </a:buClr>
              <a:buFont typeface="Arial" panose="020B0604020202020204" pitchFamily="34" charset="0"/>
              <a:buChar char="•"/>
            </a:pPr>
            <a:r>
              <a:rPr lang="en-US" sz="5599" dirty="0"/>
              <a:t>Generally want the grid cell size to be no larger than species can move in one time step</a:t>
            </a:r>
          </a:p>
        </p:txBody>
      </p:sp>
    </p:spTree>
    <p:extLst>
      <p:ext uri="{BB962C8B-B14F-4D97-AF65-F5344CB8AC3E}">
        <p14:creationId xmlns:p14="http://schemas.microsoft.com/office/powerpoint/2010/main" val="11658938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P spid="21"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1994" y="40230"/>
            <a:ext cx="18804548" cy="2800331"/>
          </a:xfrm>
        </p:spPr>
        <p:txBody>
          <a:bodyPr/>
          <a:lstStyle/>
          <a:p>
            <a:r>
              <a:rPr lang="en-US" dirty="0"/>
              <a:t>Connectivity</a:t>
            </a:r>
          </a:p>
        </p:txBody>
      </p:sp>
      <p:sp>
        <p:nvSpPr>
          <p:cNvPr id="3" name="Content Placeholder 2"/>
          <p:cNvSpPr>
            <a:spLocks noGrp="1"/>
          </p:cNvSpPr>
          <p:nvPr>
            <p:ph idx="1"/>
          </p:nvPr>
        </p:nvSpPr>
        <p:spPr>
          <a:xfrm>
            <a:off x="0" y="2756926"/>
            <a:ext cx="15236031" cy="7770376"/>
          </a:xfrm>
        </p:spPr>
        <p:txBody>
          <a:bodyPr>
            <a:noAutofit/>
          </a:bodyPr>
          <a:lstStyle/>
          <a:p>
            <a:r>
              <a:rPr lang="en-US" sz="4799" dirty="0">
                <a:cs typeface="Arial" panose="020B0604020202020204" pitchFamily="34" charset="0"/>
              </a:rPr>
              <a:t>Hydrologic connectivity is the “water-mediated transfer of matter, energy, and/or organisms within or between elements of the hydrologic cycle” (Pringle 2001)</a:t>
            </a:r>
          </a:p>
          <a:p>
            <a:r>
              <a:rPr lang="en-US" sz="4799" dirty="0">
                <a:cs typeface="Arial" panose="020B0604020202020204" pitchFamily="34" charset="0"/>
              </a:rPr>
              <a:t>Defining system connectivity</a:t>
            </a:r>
          </a:p>
          <a:p>
            <a:pPr lvl="1"/>
            <a:r>
              <a:rPr lang="en-US" dirty="0">
                <a:cs typeface="Arial" panose="020B0604020202020204" pitchFamily="34" charset="0"/>
              </a:rPr>
              <a:t>Dimensions: lateral, longitudinal, vertical, and temporal</a:t>
            </a:r>
          </a:p>
          <a:p>
            <a:pPr lvl="1"/>
            <a:r>
              <a:rPr lang="en-US" dirty="0">
                <a:cs typeface="Arial" panose="020B0604020202020204" pitchFamily="34" charset="0"/>
              </a:rPr>
              <a:t>Biotic vs. </a:t>
            </a:r>
            <a:r>
              <a:rPr lang="en-US" dirty="0" err="1">
                <a:cs typeface="Arial" panose="020B0604020202020204" pitchFamily="34" charset="0"/>
              </a:rPr>
              <a:t>abiotic</a:t>
            </a:r>
            <a:r>
              <a:rPr lang="en-US" dirty="0">
                <a:cs typeface="Arial" panose="020B0604020202020204" pitchFamily="34" charset="0"/>
              </a:rPr>
              <a:t> endpoints</a:t>
            </a:r>
          </a:p>
          <a:p>
            <a:pPr lvl="1"/>
            <a:r>
              <a:rPr lang="en-US" dirty="0">
                <a:cs typeface="Arial" panose="020B0604020202020204" pitchFamily="34" charset="0"/>
              </a:rPr>
              <a:t>Structural vs. functional connectivity</a:t>
            </a:r>
          </a:p>
          <a:p>
            <a:pPr lvl="1"/>
            <a:r>
              <a:rPr lang="en-US" dirty="0">
                <a:cs typeface="Arial" panose="020B0604020202020204" pitchFamily="34" charset="0"/>
              </a:rPr>
              <a:t>What </a:t>
            </a:r>
            <a:r>
              <a:rPr lang="en-US" dirty="0" err="1">
                <a:cs typeface="Arial" panose="020B0604020202020204" pitchFamily="34" charset="0"/>
              </a:rPr>
              <a:t>abiotic</a:t>
            </a:r>
            <a:r>
              <a:rPr lang="en-US" dirty="0">
                <a:cs typeface="Arial" panose="020B0604020202020204" pitchFamily="34" charset="0"/>
              </a:rPr>
              <a:t> regimes influence connectivity (discharge, temp, etc.)?  </a:t>
            </a:r>
          </a:p>
          <a:p>
            <a:pPr lvl="1"/>
            <a:r>
              <a:rPr lang="en-US" dirty="0">
                <a:cs typeface="Arial" panose="020B0604020202020204" pitchFamily="34" charset="0"/>
              </a:rPr>
              <a:t>What ecological processes are connected?</a:t>
            </a:r>
          </a:p>
        </p:txBody>
      </p:sp>
      <p:sp>
        <p:nvSpPr>
          <p:cNvPr id="4" name="Slide Number Placeholder 3"/>
          <p:cNvSpPr>
            <a:spLocks noGrp="1"/>
          </p:cNvSpPr>
          <p:nvPr>
            <p:ph type="sldNum" sz="quarter" idx="10"/>
          </p:nvPr>
        </p:nvSpPr>
        <p:spPr/>
        <p:txBody>
          <a:bodyPr/>
          <a:lstStyle/>
          <a:p>
            <a:fld id="{3B8259A0-B2B6-4A51-8281-FB7C9390777E}" type="slidenum">
              <a:rPr lang="en-US" smtClean="0"/>
              <a:pPr/>
              <a:t>63</a:t>
            </a:fld>
            <a:endParaRPr lang="en-US"/>
          </a:p>
        </p:txBody>
      </p:sp>
      <p:pic>
        <p:nvPicPr>
          <p:cNvPr id="5" name="Picture 4"/>
          <p:cNvPicPr/>
          <p:nvPr/>
        </p:nvPicPr>
        <p:blipFill>
          <a:blip r:embed="rId2" cstate="email">
            <a:extLst>
              <a:ext uri="{28A0092B-C50C-407E-A947-70E740481C1C}">
                <a14:useLocalDpi xmlns:a14="http://schemas.microsoft.com/office/drawing/2010/main"/>
              </a:ext>
            </a:extLst>
          </a:blip>
          <a:srcRect l="26390" t="15828" r="43666" b="9911"/>
          <a:stretch>
            <a:fillRect/>
          </a:stretch>
        </p:blipFill>
        <p:spPr bwMode="auto">
          <a:xfrm>
            <a:off x="15236030" y="1423815"/>
            <a:ext cx="8819485" cy="9852634"/>
          </a:xfrm>
          <a:prstGeom prst="rect">
            <a:avLst/>
          </a:prstGeom>
          <a:noFill/>
          <a:ln w="9525">
            <a:solidFill>
              <a:schemeClr val="tx1"/>
            </a:solidFill>
            <a:miter lim="800000"/>
            <a:headEnd/>
            <a:tailEnd/>
          </a:ln>
        </p:spPr>
      </p:pic>
      <p:sp>
        <p:nvSpPr>
          <p:cNvPr id="6" name="TextBox 5"/>
          <p:cNvSpPr txBox="1"/>
          <p:nvPr/>
        </p:nvSpPr>
        <p:spPr>
          <a:xfrm>
            <a:off x="1" y="13160363"/>
            <a:ext cx="2977097" cy="461537"/>
          </a:xfrm>
          <a:prstGeom prst="rect">
            <a:avLst/>
          </a:prstGeom>
          <a:noFill/>
        </p:spPr>
        <p:txBody>
          <a:bodyPr wrap="none" rtlCol="0">
            <a:spAutoFit/>
          </a:bodyPr>
          <a:lstStyle/>
          <a:p>
            <a:r>
              <a:rPr lang="en-US" sz="2399" dirty="0"/>
              <a:t>Figure: </a:t>
            </a:r>
            <a:r>
              <a:rPr lang="en-US" sz="2399" dirty="0" err="1"/>
              <a:t>Wiens</a:t>
            </a:r>
            <a:r>
              <a:rPr lang="en-US" sz="2399" dirty="0"/>
              <a:t> (2002)</a:t>
            </a:r>
          </a:p>
        </p:txBody>
      </p:sp>
    </p:spTree>
    <p:extLst>
      <p:ext uri="{BB962C8B-B14F-4D97-AF65-F5344CB8AC3E}">
        <p14:creationId xmlns:p14="http://schemas.microsoft.com/office/powerpoint/2010/main" val="114956137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z="13200" b="1" dirty="0">
                <a:solidFill>
                  <a:srgbClr val="C00000"/>
                </a:solidFill>
                <a:latin typeface="Playfair Display" panose="00000500000000000000" pitchFamily="50" charset="0"/>
              </a:rPr>
              <a:t>Model Evaluation</a:t>
            </a:r>
          </a:p>
        </p:txBody>
      </p:sp>
      <p:sp>
        <p:nvSpPr>
          <p:cNvPr id="7" name="Subtitle 6"/>
          <p:cNvSpPr>
            <a:spLocks noGrp="1"/>
          </p:cNvSpPr>
          <p:nvPr>
            <p:ph type="subTitle" idx="1"/>
          </p:nvPr>
        </p:nvSpPr>
        <p:spPr>
          <a:xfrm>
            <a:off x="3044825" y="9601200"/>
            <a:ext cx="17983200" cy="2438400"/>
          </a:xfrm>
        </p:spPr>
        <p:txBody>
          <a:bodyPr>
            <a:noAutofit/>
          </a:bodyPr>
          <a:lstStyle/>
          <a:p>
            <a:pPr algn="ctr"/>
            <a:r>
              <a:rPr lang="en-US" sz="7200" dirty="0"/>
              <a:t>Does your model make sense to someone else? </a:t>
            </a:r>
          </a:p>
        </p:txBody>
      </p:sp>
      <p:sp>
        <p:nvSpPr>
          <p:cNvPr id="4" name="Slide Number Placeholder 3"/>
          <p:cNvSpPr>
            <a:spLocks noGrp="1"/>
          </p:cNvSpPr>
          <p:nvPr>
            <p:ph type="sldNum" sz="quarter" idx="12"/>
          </p:nvPr>
        </p:nvSpPr>
        <p:spPr/>
        <p:txBody>
          <a:bodyPr/>
          <a:lstStyle/>
          <a:p>
            <a:fld id="{F38DF745-7D3F-47F4-83A3-874385CFAA69}" type="slidenum">
              <a:rPr lang="en-US" smtClean="0"/>
              <a:pPr/>
              <a:t>64</a:t>
            </a:fld>
            <a:endParaRPr lang="en-US" dirty="0"/>
          </a:p>
        </p:txBody>
      </p:sp>
    </p:spTree>
    <p:extLst>
      <p:ext uri="{BB962C8B-B14F-4D97-AF65-F5344CB8AC3E}">
        <p14:creationId xmlns:p14="http://schemas.microsoft.com/office/powerpoint/2010/main" val="807452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225" y="305436"/>
            <a:ext cx="14478000" cy="2743200"/>
          </a:xfrm>
        </p:spPr>
        <p:txBody>
          <a:bodyPr>
            <a:normAutofit/>
          </a:bodyPr>
          <a:lstStyle/>
          <a:p>
            <a:r>
              <a:rPr lang="en-US" dirty="0"/>
              <a:t>Steps in Evaluating environmental models</a:t>
            </a:r>
          </a:p>
        </p:txBody>
      </p:sp>
      <p:sp>
        <p:nvSpPr>
          <p:cNvPr id="3" name="Content Placeholder 2"/>
          <p:cNvSpPr>
            <a:spLocks noGrp="1"/>
          </p:cNvSpPr>
          <p:nvPr>
            <p:ph idx="1"/>
          </p:nvPr>
        </p:nvSpPr>
        <p:spPr>
          <a:xfrm>
            <a:off x="3959225" y="3352800"/>
            <a:ext cx="16154400" cy="9906000"/>
          </a:xfrm>
        </p:spPr>
        <p:txBody>
          <a:bodyPr>
            <a:normAutofit/>
          </a:bodyPr>
          <a:lstStyle/>
          <a:p>
            <a:pPr marL="1028700" indent="-1028700">
              <a:buFont typeface="+mj-lt"/>
              <a:buAutoNum type="arabicParenR"/>
            </a:pPr>
            <a:r>
              <a:rPr lang="en-US" dirty="0"/>
              <a:t>Assess reasonableness of model structure</a:t>
            </a:r>
          </a:p>
          <a:p>
            <a:pPr marL="1028700" indent="-1028700">
              <a:buFont typeface="+mj-lt"/>
              <a:buAutoNum type="arabicParenR"/>
            </a:pPr>
            <a:endParaRPr lang="en-US" dirty="0"/>
          </a:p>
          <a:p>
            <a:pPr marL="1028700" indent="-1028700">
              <a:buFont typeface="+mj-lt"/>
              <a:buAutoNum type="arabicParenR"/>
            </a:pPr>
            <a:r>
              <a:rPr lang="en-US" dirty="0"/>
              <a:t>Assess functional relationships &amp; verify code</a:t>
            </a:r>
          </a:p>
          <a:p>
            <a:pPr marL="1028700" indent="-1028700">
              <a:buFont typeface="+mj-lt"/>
              <a:buAutoNum type="arabicParenR"/>
            </a:pPr>
            <a:endParaRPr lang="en-US" dirty="0"/>
          </a:p>
          <a:p>
            <a:pPr marL="1028700" indent="-1028700">
              <a:buFont typeface="+mj-lt"/>
              <a:buAutoNum type="arabicParenR"/>
            </a:pPr>
            <a:r>
              <a:rPr lang="en-US" dirty="0"/>
              <a:t>Evaluate model behavior vs expected patterns</a:t>
            </a:r>
          </a:p>
          <a:p>
            <a:pPr marL="1028700" indent="-1028700">
              <a:buFont typeface="+mj-lt"/>
              <a:buAutoNum type="arabicParenR"/>
            </a:pPr>
            <a:endParaRPr lang="en-US" dirty="0"/>
          </a:p>
          <a:p>
            <a:pPr marL="1028700" indent="-1028700">
              <a:buFont typeface="+mj-lt"/>
              <a:buAutoNum type="arabicParenR"/>
            </a:pPr>
            <a:r>
              <a:rPr lang="en-US" dirty="0"/>
              <a:t>Does model correspond well to data from real system?</a:t>
            </a:r>
          </a:p>
          <a:p>
            <a:pPr marL="1028700" indent="-1028700">
              <a:buFont typeface="+mj-lt"/>
              <a:buAutoNum type="arabicParenR"/>
            </a:pPr>
            <a:endParaRPr lang="en-US" dirty="0"/>
          </a:p>
          <a:p>
            <a:pPr marL="1028700" indent="-1028700">
              <a:buFont typeface="+mj-lt"/>
              <a:buAutoNum type="arabicParenR"/>
            </a:pPr>
            <a:r>
              <a:rPr lang="en-US" dirty="0"/>
              <a:t>Analyze uncertainty</a:t>
            </a:r>
          </a:p>
        </p:txBody>
      </p:sp>
    </p:spTree>
    <p:extLst>
      <p:ext uri="{BB962C8B-B14F-4D97-AF65-F5344CB8AC3E}">
        <p14:creationId xmlns:p14="http://schemas.microsoft.com/office/powerpoint/2010/main" val="78655236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a:xfrm>
            <a:off x="3959225" y="3200400"/>
            <a:ext cx="15240000" cy="10210800"/>
          </a:xfrm>
        </p:spPr>
        <p:txBody>
          <a:bodyPr>
            <a:normAutofit/>
          </a:bodyPr>
          <a:lstStyle/>
          <a:p>
            <a:pPr marL="685800" indent="-685800">
              <a:buFont typeface="Arial" panose="020B0604020202020204" pitchFamily="34" charset="0"/>
              <a:buChar char="•"/>
            </a:pPr>
            <a:r>
              <a:rPr lang="en-US" dirty="0"/>
              <a:t>Process of rigorously assessing model components, structure, parameter values, assumptions, but not scenario results </a:t>
            </a:r>
          </a:p>
          <a:p>
            <a:pPr marL="685800" indent="-685800">
              <a:buFont typeface="Arial" panose="020B0604020202020204" pitchFamily="34" charset="0"/>
              <a:buChar char="•"/>
            </a:pPr>
            <a:r>
              <a:rPr lang="en-US" dirty="0"/>
              <a:t>Commonly called </a:t>
            </a:r>
            <a:r>
              <a:rPr lang="en-US" i="1" dirty="0"/>
              <a:t>model validation</a:t>
            </a:r>
            <a:r>
              <a:rPr lang="en-US" dirty="0"/>
              <a:t> </a:t>
            </a:r>
          </a:p>
          <a:p>
            <a:pPr marL="1600200" lvl="1" indent="-685800"/>
            <a:r>
              <a:rPr lang="en-US" dirty="0"/>
              <a:t>Models represent a point of view of a system. Validation probably not the best term b/c it indicates a model can be true. Are opinions true? </a:t>
            </a:r>
          </a:p>
          <a:p>
            <a:pPr marL="1600200" lvl="1" indent="-685800"/>
            <a:endParaRPr lang="en-US" dirty="0"/>
          </a:p>
          <a:p>
            <a:pPr marL="1600200" lvl="1" indent="-685800"/>
            <a:r>
              <a:rPr lang="en-US" dirty="0"/>
              <a:t>Evaluation captures the essence of validation without connoting that the model is true</a:t>
            </a:r>
          </a:p>
          <a:p>
            <a:pPr marL="1600200" lvl="1" indent="-685800"/>
            <a:endParaRPr lang="en-US" dirty="0"/>
          </a:p>
          <a:p>
            <a:pPr marL="914400" indent="-914400">
              <a:buFont typeface="Arial" panose="020B0604020202020204" pitchFamily="34" charset="0"/>
              <a:buChar char="•"/>
            </a:pPr>
            <a:r>
              <a:rPr lang="en-US" dirty="0"/>
              <a:t>Process needs to ensure scientific defensibility and transparency</a:t>
            </a:r>
          </a:p>
          <a:p>
            <a:pPr marL="685800" indent="-685800"/>
            <a:endParaRPr lang="en-US" dirty="0"/>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endParaRPr lang="en-US" dirty="0"/>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914400" rtl="0" eaLnBrk="1" latinLnBrk="0" hangingPunct="1">
              <a:defRPr sz="2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8DF745-7D3F-47F4-83A3-874385CFAA69}" type="slidenum">
              <a:rPr lang="en-US" smtClean="0"/>
              <a:pPr/>
              <a:t>66</a:t>
            </a:fld>
            <a:endParaRPr lang="en-US"/>
          </a:p>
        </p:txBody>
      </p:sp>
    </p:spTree>
    <p:extLst>
      <p:ext uri="{BB962C8B-B14F-4D97-AF65-F5344CB8AC3E}">
        <p14:creationId xmlns:p14="http://schemas.microsoft.com/office/powerpoint/2010/main" val="25514783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a:t>
            </a:r>
            <a:r>
              <a:rPr lang="en-US" dirty="0" err="1"/>
              <a:t>con’t</a:t>
            </a:r>
            <a:r>
              <a:rPr lang="en-US" dirty="0"/>
              <a:t>.</a:t>
            </a:r>
          </a:p>
        </p:txBody>
      </p:sp>
      <p:sp>
        <p:nvSpPr>
          <p:cNvPr id="3" name="Content Placeholder 2"/>
          <p:cNvSpPr>
            <a:spLocks noGrp="1"/>
          </p:cNvSpPr>
          <p:nvPr>
            <p:ph idx="1"/>
          </p:nvPr>
        </p:nvSpPr>
        <p:spPr>
          <a:xfrm>
            <a:off x="3959225" y="3505200"/>
            <a:ext cx="15240000" cy="9906000"/>
          </a:xfrm>
        </p:spPr>
        <p:txBody>
          <a:bodyPr>
            <a:normAutofit/>
          </a:bodyPr>
          <a:lstStyle/>
          <a:p>
            <a:pPr marL="685800" indent="-685800">
              <a:buFont typeface="Arial" panose="020B0604020202020204" pitchFamily="34" charset="0"/>
              <a:buChar char="•"/>
            </a:pPr>
            <a:r>
              <a:rPr lang="en-US" dirty="0"/>
              <a:t>Is the model useful for its intended purpose?</a:t>
            </a:r>
          </a:p>
          <a:p>
            <a:pPr marL="1600200" lvl="1" indent="-685800"/>
            <a:r>
              <a:rPr lang="en-US" dirty="0"/>
              <a:t>Given the assumptions, structure, and assumptions, can the model be used for what the developers intended. </a:t>
            </a:r>
          </a:p>
          <a:p>
            <a:pPr marL="1600200" lvl="1" indent="-685800"/>
            <a:endParaRPr lang="en-US" dirty="0"/>
          </a:p>
          <a:p>
            <a:pPr marL="685800" indent="-685800">
              <a:buFont typeface="Arial" panose="020B0604020202020204" pitchFamily="34" charset="0"/>
              <a:buChar char="•"/>
            </a:pPr>
            <a:r>
              <a:rPr lang="en-US" dirty="0"/>
              <a:t>What are its limits and weaknesses?</a:t>
            </a:r>
          </a:p>
          <a:p>
            <a:pPr marL="1600200" lvl="1" indent="-685800"/>
            <a:r>
              <a:rPr lang="en-US" dirty="0"/>
              <a:t>Under what conditions does the model break?</a:t>
            </a:r>
          </a:p>
          <a:p>
            <a:pPr marL="1600200" lvl="1" indent="-685800"/>
            <a:r>
              <a:rPr lang="en-US" dirty="0"/>
              <a:t>Should you try to break it?</a:t>
            </a:r>
          </a:p>
          <a:p>
            <a:pPr lvl="1"/>
            <a:endParaRPr lang="en-US" dirty="0"/>
          </a:p>
          <a:p>
            <a:pPr marL="914400" indent="-914400">
              <a:buFont typeface="Arial" panose="020B0604020202020204" pitchFamily="34" charset="0"/>
              <a:buChar char="•"/>
            </a:pPr>
            <a:r>
              <a:rPr lang="en-US" dirty="0"/>
              <a:t>Is it re-creatable? </a:t>
            </a:r>
          </a:p>
          <a:p>
            <a:pPr marL="685800" indent="-685800"/>
            <a:endParaRPr lang="en-US" dirty="0"/>
          </a:p>
          <a:p>
            <a:pPr lvl="1"/>
            <a:endParaRPr lang="en-US" dirty="0"/>
          </a:p>
          <a:p>
            <a:pPr marL="685800" indent="-685800">
              <a:buFont typeface="Arial" panose="020B0604020202020204" pitchFamily="34" charset="0"/>
              <a:buChar char="•"/>
            </a:pPr>
            <a:endParaRPr lang="en-US" dirty="0"/>
          </a:p>
        </p:txBody>
      </p:sp>
    </p:spTree>
    <p:extLst>
      <p:ext uri="{BB962C8B-B14F-4D97-AF65-F5344CB8AC3E}">
        <p14:creationId xmlns:p14="http://schemas.microsoft.com/office/powerpoint/2010/main" val="3115333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224" y="305436"/>
            <a:ext cx="16211550" cy="2743200"/>
          </a:xfrm>
        </p:spPr>
        <p:txBody>
          <a:bodyPr/>
          <a:lstStyle/>
          <a:p>
            <a:r>
              <a:rPr lang="en-US" dirty="0"/>
              <a:t>Evaluation is often not Rigorous</a:t>
            </a:r>
          </a:p>
        </p:txBody>
      </p:sp>
      <p:sp>
        <p:nvSpPr>
          <p:cNvPr id="3" name="Content Placeholder 2"/>
          <p:cNvSpPr>
            <a:spLocks noGrp="1"/>
          </p:cNvSpPr>
          <p:nvPr>
            <p:ph idx="1"/>
          </p:nvPr>
        </p:nvSpPr>
        <p:spPr>
          <a:xfrm>
            <a:off x="3387725" y="3505201"/>
            <a:ext cx="17449800" cy="9620250"/>
          </a:xfrm>
        </p:spPr>
        <p:txBody>
          <a:bodyPr>
            <a:normAutofit/>
          </a:bodyPr>
          <a:lstStyle/>
          <a:p>
            <a:r>
              <a:rPr lang="en-US" dirty="0"/>
              <a:t>Detailed evaluation is rare</a:t>
            </a:r>
          </a:p>
          <a:p>
            <a:pPr marL="1828800" lvl="1" indent="-914400"/>
            <a:r>
              <a:rPr lang="en-US" dirty="0"/>
              <a:t>Overly rely on software</a:t>
            </a:r>
          </a:p>
          <a:p>
            <a:pPr marL="1828800" lvl="1" indent="-914400"/>
            <a:r>
              <a:rPr lang="en-US" dirty="0"/>
              <a:t>Don’t have time</a:t>
            </a:r>
          </a:p>
          <a:p>
            <a:pPr marL="1828800" lvl="1" indent="-914400"/>
            <a:r>
              <a:rPr lang="en-US" dirty="0"/>
              <a:t>Aren’t concerned with </a:t>
            </a:r>
            <a:r>
              <a:rPr lang="en-US" dirty="0" err="1"/>
              <a:t>recreatability</a:t>
            </a:r>
            <a:endParaRPr lang="en-US" dirty="0"/>
          </a:p>
          <a:p>
            <a:pPr marL="1828800" lvl="1" indent="-914400"/>
            <a:r>
              <a:rPr lang="en-US" dirty="0"/>
              <a:t>Discipline hasn’t required it</a:t>
            </a:r>
          </a:p>
          <a:p>
            <a:pPr marL="3200400" lvl="2" indent="-914400"/>
            <a:r>
              <a:rPr lang="en-US" dirty="0"/>
              <a:t>Small field &amp; modeling was esoteric</a:t>
            </a:r>
          </a:p>
          <a:p>
            <a:pPr marL="3200400" lvl="2" indent="-914400"/>
            <a:r>
              <a:rPr lang="en-US" dirty="0"/>
              <a:t>But most agencies rely on models now</a:t>
            </a:r>
          </a:p>
          <a:p>
            <a:pPr marL="3200400" lvl="2" indent="-914400"/>
            <a:r>
              <a:rPr lang="en-US" dirty="0"/>
              <a:t>Increased need for scientifically-defensible and detailed documentation</a:t>
            </a:r>
          </a:p>
          <a:p>
            <a:pPr marL="3200400" lvl="2" indent="-914400"/>
            <a:r>
              <a:rPr lang="en-US" dirty="0"/>
              <a:t>TRACE (Transparent and comprehensive model evaluation)</a:t>
            </a:r>
          </a:p>
        </p:txBody>
      </p:sp>
    </p:spTree>
    <p:extLst>
      <p:ext uri="{BB962C8B-B14F-4D97-AF65-F5344CB8AC3E}">
        <p14:creationId xmlns:p14="http://schemas.microsoft.com/office/powerpoint/2010/main" val="3170083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9625" y="3505202"/>
            <a:ext cx="17830800" cy="1981200"/>
          </a:xfrm>
        </p:spPr>
        <p:txBody>
          <a:bodyPr>
            <a:normAutofit/>
          </a:bodyPr>
          <a:lstStyle/>
          <a:p>
            <a:r>
              <a:rPr lang="en-US" dirty="0"/>
              <a:t>Different disciplines have different expectations of model performance</a:t>
            </a:r>
          </a:p>
        </p:txBody>
      </p:sp>
      <p:sp>
        <p:nvSpPr>
          <p:cNvPr id="4" name="Slide Number Placeholder 3"/>
          <p:cNvSpPr>
            <a:spLocks noGrp="1"/>
          </p:cNvSpPr>
          <p:nvPr>
            <p:ph type="sldNum" sz="quarter" idx="12"/>
          </p:nvPr>
        </p:nvSpPr>
        <p:spPr>
          <a:xfrm rot="16200000">
            <a:off x="8227377" y="5885497"/>
            <a:ext cx="1315721" cy="365125"/>
          </a:xfrm>
          <a:prstGeom prst="rect">
            <a:avLst/>
          </a:prstGeom>
        </p:spPr>
        <p:txBody>
          <a:bodyPr vert="horz" lIns="91440" tIns="45720" rIns="91440" bIns="45720" rtlCol="0" anchor="ctr"/>
          <a:lstStyle>
            <a:defPPr>
              <a:defRPr lang="en-US"/>
            </a:defPPr>
            <a:lvl1pPr marL="0" algn="l" defTabSz="914400" rtl="0" eaLnBrk="1" latinLnBrk="0" hangingPunct="1">
              <a:defRPr sz="2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8DF745-7D3F-47F4-83A3-874385CFAA69}" type="slidenum">
              <a:rPr lang="en-US" smtClean="0"/>
              <a:pPr/>
              <a:t>69</a:t>
            </a:fld>
            <a:endParaRPr lang="en-US"/>
          </a:p>
        </p:txBody>
      </p:sp>
      <p:sp>
        <p:nvSpPr>
          <p:cNvPr id="5" name="Title 4"/>
          <p:cNvSpPr>
            <a:spLocks noGrp="1"/>
          </p:cNvSpPr>
          <p:nvPr>
            <p:ph type="title"/>
          </p:nvPr>
        </p:nvSpPr>
        <p:spPr>
          <a:xfrm>
            <a:off x="3959223" y="305436"/>
            <a:ext cx="16211552" cy="2743200"/>
          </a:xfrm>
        </p:spPr>
        <p:txBody>
          <a:bodyPr/>
          <a:lstStyle/>
          <a:p>
            <a:r>
              <a:rPr lang="en-US" dirty="0"/>
              <a:t>Problems with evaluation</a:t>
            </a:r>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146429" y="5685597"/>
            <a:ext cx="8991604" cy="54150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Salinity at CB54W modeled versus observed.JPG"/>
          <p:cNvPicPr/>
          <p:nvPr/>
        </p:nvPicPr>
        <p:blipFill>
          <a:blip r:embed="rId3" cstate="print"/>
          <a:stretch>
            <a:fillRect/>
          </a:stretch>
        </p:blipFill>
        <p:spPr>
          <a:xfrm>
            <a:off x="12510543" y="4470397"/>
            <a:ext cx="6993484" cy="5314950"/>
          </a:xfrm>
          <a:prstGeom prst="rect">
            <a:avLst/>
          </a:prstGeom>
          <a:ln w="12700">
            <a:solidFill>
              <a:schemeClr val="tx1"/>
            </a:solidFill>
          </a:ln>
        </p:spPr>
      </p:pic>
      <p:pic>
        <p:nvPicPr>
          <p:cNvPr id="7" name="Picture 6" descr="C:\Users\rdel1tms\Desktop\FIGURE_LTM RESULTS.JPG"/>
          <p:cNvPicPr/>
          <p:nvPr/>
        </p:nvPicPr>
        <p:blipFill rotWithShape="1">
          <a:blip r:embed="rId4" cstate="email">
            <a:extLst>
              <a:ext uri="{28A0092B-C50C-407E-A947-70E740481C1C}">
                <a14:useLocalDpi xmlns:a14="http://schemas.microsoft.com/office/drawing/2010/main" val="0"/>
              </a:ext>
            </a:extLst>
          </a:blip>
          <a:srcRect l="6302" t="4339" r="13609" b="67510"/>
          <a:stretch/>
        </p:blipFill>
        <p:spPr bwMode="auto">
          <a:xfrm>
            <a:off x="10859559" y="8991597"/>
            <a:ext cx="9491136" cy="4639734"/>
          </a:xfrm>
          <a:prstGeom prst="rect">
            <a:avLst/>
          </a:prstGeom>
          <a:noFill/>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702364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CE85C1-79A9-4F68-B344-7965BDE43361}"/>
              </a:ext>
            </a:extLst>
          </p:cNvPr>
          <p:cNvSpPr txBox="1"/>
          <p:nvPr/>
        </p:nvSpPr>
        <p:spPr>
          <a:xfrm>
            <a:off x="12188825" y="1564562"/>
            <a:ext cx="11027736" cy="1015663"/>
          </a:xfrm>
          <a:prstGeom prst="rect">
            <a:avLst/>
          </a:prstGeom>
          <a:noFill/>
        </p:spPr>
        <p:txBody>
          <a:bodyPr wrap="square" rtlCol="0">
            <a:spAutoFit/>
          </a:bodyPr>
          <a:lstStyle/>
          <a:p>
            <a:r>
              <a:rPr lang="en-US" sz="6000" b="1" spc="600" dirty="0">
                <a:solidFill>
                  <a:schemeClr val="tx2"/>
                </a:solidFill>
                <a:latin typeface="Playfair Display SC" charset="0"/>
                <a:ea typeface="Playfair Display SC" charset="0"/>
                <a:cs typeface="Playfair Display SC" charset="0"/>
              </a:rPr>
              <a:t>Is modeling science?</a:t>
            </a:r>
          </a:p>
        </p:txBody>
      </p:sp>
      <p:sp>
        <p:nvSpPr>
          <p:cNvPr id="5" name="TextBox 4">
            <a:extLst>
              <a:ext uri="{FF2B5EF4-FFF2-40B4-BE49-F238E27FC236}">
                <a16:creationId xmlns:a16="http://schemas.microsoft.com/office/drawing/2014/main" id="{05EDB62C-09AD-404F-B1D1-589F9CBB1BF3}"/>
              </a:ext>
            </a:extLst>
          </p:cNvPr>
          <p:cNvSpPr txBox="1"/>
          <p:nvPr/>
        </p:nvSpPr>
        <p:spPr>
          <a:xfrm>
            <a:off x="12304718" y="2660772"/>
            <a:ext cx="11362290" cy="464871"/>
          </a:xfrm>
          <a:prstGeom prst="rect">
            <a:avLst/>
          </a:prstGeom>
          <a:noFill/>
        </p:spPr>
        <p:txBody>
          <a:bodyPr wrap="square" rtlCol="0">
            <a:spAutoFit/>
          </a:bodyPr>
          <a:lstStyle/>
          <a:p>
            <a:pPr>
              <a:lnSpc>
                <a:spcPct val="150000"/>
              </a:lnSpc>
            </a:pPr>
            <a:r>
              <a:rPr lang="en-US" sz="1800" b="1" spc="600" dirty="0">
                <a:solidFill>
                  <a:schemeClr val="accent2"/>
                </a:solidFill>
                <a:latin typeface="Montserrat Semi" charset="0"/>
                <a:ea typeface="Montserrat Semi" charset="0"/>
                <a:cs typeface="Montserrat Semi" charset="0"/>
              </a:rPr>
              <a:t>Is science modeling?</a:t>
            </a:r>
          </a:p>
        </p:txBody>
      </p:sp>
      <p:sp>
        <p:nvSpPr>
          <p:cNvPr id="6" name="TextBox 5">
            <a:extLst>
              <a:ext uri="{FF2B5EF4-FFF2-40B4-BE49-F238E27FC236}">
                <a16:creationId xmlns:a16="http://schemas.microsoft.com/office/drawing/2014/main" id="{8FDC94C8-743B-4C8A-8848-1982DABAF287}"/>
              </a:ext>
            </a:extLst>
          </p:cNvPr>
          <p:cNvSpPr txBox="1"/>
          <p:nvPr/>
        </p:nvSpPr>
        <p:spPr>
          <a:xfrm>
            <a:off x="15188731" y="3835172"/>
            <a:ext cx="8780565" cy="8340745"/>
          </a:xfrm>
          <a:prstGeom prst="rect">
            <a:avLst/>
          </a:prstGeom>
          <a:noFill/>
        </p:spPr>
        <p:txBody>
          <a:bodyPr wrap="square" rtlCol="0">
            <a:spAutoFit/>
          </a:bodyPr>
          <a:lstStyle/>
          <a:p>
            <a:pPr marL="571500" indent="-571500">
              <a:buFont typeface="Arial" panose="020B0604020202020204" pitchFamily="34" charset="0"/>
              <a:buChar char="•"/>
            </a:pPr>
            <a:r>
              <a:rPr lang="en-US" sz="4800" dirty="0"/>
              <a:t>Modeling process is based on scientific method </a:t>
            </a:r>
          </a:p>
          <a:p>
            <a:pPr marL="1485717" lvl="1" indent="-571500">
              <a:buFont typeface="Arial" panose="020B0604020202020204" pitchFamily="34" charset="0"/>
              <a:buChar char="•"/>
            </a:pPr>
            <a:r>
              <a:rPr lang="en-US" sz="4400" dirty="0"/>
              <a:t>A hypothesis is a mental/written model</a:t>
            </a:r>
          </a:p>
          <a:p>
            <a:pPr marL="571500" indent="-571500">
              <a:buFont typeface="Arial" panose="020B0604020202020204" pitchFamily="34" charset="0"/>
              <a:buChar char="•"/>
            </a:pPr>
            <a:r>
              <a:rPr lang="en-US" sz="4400" dirty="0" err="1"/>
              <a:t>Odum</a:t>
            </a:r>
            <a:r>
              <a:rPr lang="en-US" sz="4400" dirty="0"/>
              <a:t> (1984) describes models as an important part of scientific method</a:t>
            </a:r>
          </a:p>
          <a:p>
            <a:pPr marL="571500" indent="-571500">
              <a:buFont typeface="Arial" panose="020B0604020202020204" pitchFamily="34" charset="0"/>
              <a:buChar char="•"/>
            </a:pPr>
            <a:r>
              <a:rPr lang="en-US" sz="4400" dirty="0"/>
              <a:t>Software has made it easy to ignore scientific practice</a:t>
            </a:r>
          </a:p>
          <a:p>
            <a:pPr marL="571500" indent="-571500">
              <a:buFont typeface="Arial" panose="020B0604020202020204" pitchFamily="34" charset="0"/>
              <a:buChar char="•"/>
            </a:pPr>
            <a:r>
              <a:rPr lang="en-US" sz="4400" dirty="0"/>
              <a:t>Standard techniques and documentation are important for scientific models</a:t>
            </a:r>
          </a:p>
        </p:txBody>
      </p:sp>
      <p:pic>
        <p:nvPicPr>
          <p:cNvPr id="10" name="Picture 4">
            <a:extLst>
              <a:ext uri="{FF2B5EF4-FFF2-40B4-BE49-F238E27FC236}">
                <a16:creationId xmlns:a16="http://schemas.microsoft.com/office/drawing/2014/main" id="{29A57F41-A01C-54F3-0753-617A9768E9F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618" y="3484289"/>
            <a:ext cx="15305543" cy="981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a:extLst>
              <a:ext uri="{FF2B5EF4-FFF2-40B4-BE49-F238E27FC236}">
                <a16:creationId xmlns:a16="http://schemas.microsoft.com/office/drawing/2014/main" id="{CED8A4A9-BDB5-4EF0-A7BB-0694DFE6E72B}"/>
              </a:ext>
            </a:extLst>
          </p:cNvPr>
          <p:cNvSpPr>
            <a:spLocks noChangeArrowheads="1"/>
          </p:cNvSpPr>
          <p:nvPr/>
        </p:nvSpPr>
        <p:spPr bwMode="auto">
          <a:xfrm>
            <a:off x="253531" y="6662057"/>
            <a:ext cx="14363051" cy="6542797"/>
          </a:xfrm>
          <a:prstGeom prst="rect">
            <a:avLst/>
          </a:prstGeom>
          <a:noFill/>
          <a:ln w="57150">
            <a:solidFill>
              <a:srgbClr val="FF0000"/>
            </a:solidFill>
            <a:miter lim="800000"/>
            <a:headEnd/>
            <a:tailEn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13" name="Text Box 9">
            <a:extLst>
              <a:ext uri="{FF2B5EF4-FFF2-40B4-BE49-F238E27FC236}">
                <a16:creationId xmlns:a16="http://schemas.microsoft.com/office/drawing/2014/main" id="{6394B967-8F2F-307C-91D3-31F45E130C8A}"/>
              </a:ext>
            </a:extLst>
          </p:cNvPr>
          <p:cNvSpPr txBox="1">
            <a:spLocks noChangeArrowheads="1"/>
          </p:cNvSpPr>
          <p:nvPr/>
        </p:nvSpPr>
        <p:spPr bwMode="auto">
          <a:xfrm>
            <a:off x="13750069" y="8574242"/>
            <a:ext cx="31869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rgbClr val="FFFF99"/>
                </a:solidFill>
                <a:latin typeface="Garamond" panose="02020404030301010803" pitchFamily="18" charset="0"/>
              </a:defRPr>
            </a:lvl1pPr>
            <a:lvl2pPr marL="742950" indent="-285750">
              <a:defRPr sz="2400" b="1">
                <a:solidFill>
                  <a:srgbClr val="FFFF99"/>
                </a:solidFill>
                <a:latin typeface="Garamond" panose="02020404030301010803" pitchFamily="18" charset="0"/>
              </a:defRPr>
            </a:lvl2pPr>
            <a:lvl3pPr marL="1143000" indent="-228600">
              <a:defRPr sz="2400" b="1">
                <a:solidFill>
                  <a:srgbClr val="FFFF99"/>
                </a:solidFill>
                <a:latin typeface="Garamond" panose="02020404030301010803" pitchFamily="18" charset="0"/>
              </a:defRPr>
            </a:lvl3pPr>
            <a:lvl4pPr marL="1600200" indent="-228600">
              <a:defRPr sz="2400" b="1">
                <a:solidFill>
                  <a:srgbClr val="FFFF99"/>
                </a:solidFill>
                <a:latin typeface="Garamond" panose="02020404030301010803" pitchFamily="18" charset="0"/>
              </a:defRPr>
            </a:lvl4pPr>
            <a:lvl5pPr marL="2057400" indent="-228600">
              <a:defRPr sz="2400" b="1">
                <a:solidFill>
                  <a:srgbClr val="FFFF99"/>
                </a:solidFill>
                <a:latin typeface="Garamond" panose="02020404030301010803" pitchFamily="18" charset="0"/>
              </a:defRPr>
            </a:lvl5pPr>
            <a:lvl6pPr marL="2514600" indent="-228600" eaLnBrk="0" fontAlgn="base" hangingPunct="0">
              <a:spcBef>
                <a:spcPct val="0"/>
              </a:spcBef>
              <a:spcAft>
                <a:spcPct val="0"/>
              </a:spcAft>
              <a:defRPr sz="2400" b="1">
                <a:solidFill>
                  <a:srgbClr val="FFFF99"/>
                </a:solidFill>
                <a:latin typeface="Garamond" panose="02020404030301010803" pitchFamily="18" charset="0"/>
              </a:defRPr>
            </a:lvl6pPr>
            <a:lvl7pPr marL="2971800" indent="-228600" eaLnBrk="0" fontAlgn="base" hangingPunct="0">
              <a:spcBef>
                <a:spcPct val="0"/>
              </a:spcBef>
              <a:spcAft>
                <a:spcPct val="0"/>
              </a:spcAft>
              <a:defRPr sz="2400" b="1">
                <a:solidFill>
                  <a:srgbClr val="FFFF99"/>
                </a:solidFill>
                <a:latin typeface="Garamond" panose="02020404030301010803" pitchFamily="18" charset="0"/>
              </a:defRPr>
            </a:lvl7pPr>
            <a:lvl8pPr marL="3429000" indent="-228600" eaLnBrk="0" fontAlgn="base" hangingPunct="0">
              <a:spcBef>
                <a:spcPct val="0"/>
              </a:spcBef>
              <a:spcAft>
                <a:spcPct val="0"/>
              </a:spcAft>
              <a:defRPr sz="2400" b="1">
                <a:solidFill>
                  <a:srgbClr val="FFFF99"/>
                </a:solidFill>
                <a:latin typeface="Garamond" panose="02020404030301010803" pitchFamily="18" charset="0"/>
              </a:defRPr>
            </a:lvl8pPr>
            <a:lvl9pPr marL="3886200" indent="-228600" eaLnBrk="0" fontAlgn="base" hangingPunct="0">
              <a:spcBef>
                <a:spcPct val="0"/>
              </a:spcBef>
              <a:spcAft>
                <a:spcPct val="0"/>
              </a:spcAft>
              <a:defRPr sz="2400" b="1">
                <a:solidFill>
                  <a:srgbClr val="FFFF99"/>
                </a:solidFill>
                <a:latin typeface="Garamond" panose="02020404030301010803" pitchFamily="18" charset="0"/>
              </a:defRPr>
            </a:lvl9pPr>
          </a:lstStyle>
          <a:p>
            <a:r>
              <a:rPr lang="en-US" altLang="en-US" sz="1600">
                <a:solidFill>
                  <a:schemeClr val="bg2"/>
                </a:solidFill>
              </a:rPr>
              <a:t>Iterative model</a:t>
            </a:r>
          </a:p>
          <a:p>
            <a:r>
              <a:rPr lang="en-US" altLang="en-US" sz="1600">
                <a:solidFill>
                  <a:schemeClr val="bg2"/>
                </a:solidFill>
              </a:rPr>
              <a:t>development</a:t>
            </a:r>
          </a:p>
        </p:txBody>
      </p:sp>
      <p:sp>
        <p:nvSpPr>
          <p:cNvPr id="22" name="Arc 21">
            <a:extLst>
              <a:ext uri="{FF2B5EF4-FFF2-40B4-BE49-F238E27FC236}">
                <a16:creationId xmlns:a16="http://schemas.microsoft.com/office/drawing/2014/main" id="{9CD9AA2A-DD06-59FE-2A1D-DE4F8B84A76E}"/>
              </a:ext>
            </a:extLst>
          </p:cNvPr>
          <p:cNvSpPr/>
          <p:nvPr/>
        </p:nvSpPr>
        <p:spPr>
          <a:xfrm>
            <a:off x="6979090" y="4572416"/>
            <a:ext cx="6008915" cy="2416629"/>
          </a:xfrm>
          <a:prstGeom prst="arc">
            <a:avLst>
              <a:gd name="adj1" fmla="val 16200000"/>
              <a:gd name="adj2" fmla="val 1186566"/>
            </a:avLst>
          </a:prstGeom>
          <a:ln w="57150">
            <a:solidFill>
              <a:srgbClr val="FF0000"/>
            </a:solidFill>
            <a:prstDash val="sysDash"/>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317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773" y="6417484"/>
            <a:ext cx="14044836" cy="7298516"/>
          </a:xfrm>
          <a:prstGeom prst="rect">
            <a:avLst/>
          </a:prstGeom>
        </p:spPr>
      </p:pic>
      <p:sp>
        <p:nvSpPr>
          <p:cNvPr id="3" name="Content Placeholder 2"/>
          <p:cNvSpPr>
            <a:spLocks noGrp="1"/>
          </p:cNvSpPr>
          <p:nvPr>
            <p:ph idx="1"/>
          </p:nvPr>
        </p:nvSpPr>
        <p:spPr>
          <a:xfrm>
            <a:off x="3349625" y="3048637"/>
            <a:ext cx="17830800" cy="3670854"/>
          </a:xfrm>
        </p:spPr>
        <p:txBody>
          <a:bodyPr>
            <a:normAutofit/>
          </a:bodyPr>
          <a:lstStyle/>
          <a:p>
            <a:r>
              <a:rPr lang="en-US" dirty="0"/>
              <a:t>Biggest issue is failure to document entire evaluation process</a:t>
            </a:r>
          </a:p>
          <a:p>
            <a:pPr marL="914400" indent="-914400">
              <a:buFont typeface="Arial" panose="020B0604020202020204" pitchFamily="34" charset="0"/>
              <a:buChar char="•"/>
            </a:pPr>
            <a:r>
              <a:rPr lang="en-US" b="0" dirty="0"/>
              <a:t>Iterative approach</a:t>
            </a:r>
          </a:p>
          <a:p>
            <a:pPr marL="914400" indent="-914400">
              <a:buFont typeface="Arial" panose="020B0604020202020204" pitchFamily="34" charset="0"/>
              <a:buChar char="•"/>
            </a:pPr>
            <a:r>
              <a:rPr lang="en-US" b="0" dirty="0"/>
              <a:t>Evaluation occurs throughout the modeling process, but is rarely documented thoroughly. Need to document each cycle.</a:t>
            </a:r>
            <a:endParaRPr lang="en-US" dirty="0"/>
          </a:p>
        </p:txBody>
      </p:sp>
      <p:sp>
        <p:nvSpPr>
          <p:cNvPr id="5" name="Title 4"/>
          <p:cNvSpPr>
            <a:spLocks noGrp="1"/>
          </p:cNvSpPr>
          <p:nvPr>
            <p:ph type="title"/>
          </p:nvPr>
        </p:nvSpPr>
        <p:spPr>
          <a:xfrm>
            <a:off x="3959223" y="27140"/>
            <a:ext cx="16211552" cy="2743200"/>
          </a:xfrm>
        </p:spPr>
        <p:txBody>
          <a:bodyPr/>
          <a:lstStyle/>
          <a:p>
            <a:r>
              <a:rPr lang="en-US" dirty="0"/>
              <a:t>Problems with evaluation</a:t>
            </a:r>
          </a:p>
        </p:txBody>
      </p:sp>
    </p:spTree>
    <p:extLst>
      <p:ext uri="{BB962C8B-B14F-4D97-AF65-F5344CB8AC3E}">
        <p14:creationId xmlns:p14="http://schemas.microsoft.com/office/powerpoint/2010/main" val="73511892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93C0-EB71-4BB5-8087-7798449A9B50}"/>
              </a:ext>
            </a:extLst>
          </p:cNvPr>
          <p:cNvSpPr>
            <a:spLocks noGrp="1"/>
          </p:cNvSpPr>
          <p:nvPr>
            <p:ph type="title"/>
          </p:nvPr>
        </p:nvSpPr>
        <p:spPr/>
        <p:txBody>
          <a:bodyPr/>
          <a:lstStyle/>
          <a:p>
            <a:r>
              <a:rPr lang="en-US" dirty="0"/>
              <a:t>Ecological modeling used for EWN® in practice</a:t>
            </a:r>
          </a:p>
        </p:txBody>
      </p:sp>
      <p:sp>
        <p:nvSpPr>
          <p:cNvPr id="4" name="Slide Number Placeholder 3">
            <a:extLst>
              <a:ext uri="{FF2B5EF4-FFF2-40B4-BE49-F238E27FC236}">
                <a16:creationId xmlns:a16="http://schemas.microsoft.com/office/drawing/2014/main" id="{36EDDD73-493A-4563-96C8-A2912C026594}"/>
              </a:ext>
            </a:extLst>
          </p:cNvPr>
          <p:cNvSpPr>
            <a:spLocks noGrp="1"/>
          </p:cNvSpPr>
          <p:nvPr>
            <p:ph type="sldNum" sz="quarter" idx="10"/>
          </p:nvPr>
        </p:nvSpPr>
        <p:spPr/>
        <p:txBody>
          <a:bodyPr/>
          <a:lstStyle/>
          <a:p>
            <a:fld id="{3B8259A0-B2B6-4A51-8281-FB7C9390777E}" type="slidenum">
              <a:rPr lang="en-US" smtClean="0"/>
              <a:pPr/>
              <a:t>71</a:t>
            </a:fld>
            <a:endParaRPr lang="en-US"/>
          </a:p>
        </p:txBody>
      </p:sp>
      <p:pic>
        <p:nvPicPr>
          <p:cNvPr id="5" name="Picture 4">
            <a:extLst>
              <a:ext uri="{FF2B5EF4-FFF2-40B4-BE49-F238E27FC236}">
                <a16:creationId xmlns:a16="http://schemas.microsoft.com/office/drawing/2014/main" id="{C073E8B2-2764-4E1D-927E-630474DF8409}"/>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835426" y="4878044"/>
            <a:ext cx="11058382" cy="7372254"/>
          </a:xfrm>
          <a:prstGeom prst="rect">
            <a:avLst/>
          </a:prstGeom>
          <a:ln>
            <a:solidFill>
              <a:srgbClr val="FFC000"/>
            </a:solidFill>
          </a:ln>
        </p:spPr>
      </p:pic>
      <p:grpSp>
        <p:nvGrpSpPr>
          <p:cNvPr id="6" name="Group 5">
            <a:extLst>
              <a:ext uri="{FF2B5EF4-FFF2-40B4-BE49-F238E27FC236}">
                <a16:creationId xmlns:a16="http://schemas.microsoft.com/office/drawing/2014/main" id="{5FE8C528-8A62-43CC-B654-A812E341E370}"/>
              </a:ext>
            </a:extLst>
          </p:cNvPr>
          <p:cNvGrpSpPr/>
          <p:nvPr/>
        </p:nvGrpSpPr>
        <p:grpSpPr>
          <a:xfrm>
            <a:off x="13576852" y="4247925"/>
            <a:ext cx="6957391" cy="4352824"/>
            <a:chOff x="206024" y="1291179"/>
            <a:chExt cx="3945467" cy="2610471"/>
          </a:xfrm>
        </p:grpSpPr>
        <p:sp>
          <p:nvSpPr>
            <p:cNvPr id="7" name="Rectangle 6">
              <a:extLst>
                <a:ext uri="{FF2B5EF4-FFF2-40B4-BE49-F238E27FC236}">
                  <a16:creationId xmlns:a16="http://schemas.microsoft.com/office/drawing/2014/main" id="{449FED87-4430-426E-8F13-C4528DAC8227}"/>
                </a:ext>
              </a:extLst>
            </p:cNvPr>
            <p:cNvSpPr/>
            <p:nvPr/>
          </p:nvSpPr>
          <p:spPr>
            <a:xfrm>
              <a:off x="206024" y="1291179"/>
              <a:ext cx="3945467" cy="26104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30D26567-814B-420F-B367-1ED5629A7CCE}"/>
                </a:ext>
              </a:extLst>
            </p:cNvPr>
            <p:cNvPicPr>
              <a:picLocks noChangeAspect="1"/>
            </p:cNvPicPr>
            <p:nvPr/>
          </p:nvPicPr>
          <p:blipFill>
            <a:blip r:embed="rId3"/>
            <a:stretch>
              <a:fillRect/>
            </a:stretch>
          </p:blipFill>
          <p:spPr>
            <a:xfrm>
              <a:off x="206024" y="1449156"/>
              <a:ext cx="3911869" cy="2430558"/>
            </a:xfrm>
            <a:prstGeom prst="rect">
              <a:avLst/>
            </a:prstGeom>
          </p:spPr>
        </p:pic>
      </p:grpSp>
      <p:pic>
        <p:nvPicPr>
          <p:cNvPr id="9" name="Picture 8">
            <a:extLst>
              <a:ext uri="{FF2B5EF4-FFF2-40B4-BE49-F238E27FC236}">
                <a16:creationId xmlns:a16="http://schemas.microsoft.com/office/drawing/2014/main" id="{3738D7E2-032B-43EC-BF5C-BB1492FE1161}"/>
              </a:ext>
            </a:extLst>
          </p:cNvPr>
          <p:cNvPicPr>
            <a:picLocks noChangeAspect="1"/>
          </p:cNvPicPr>
          <p:nvPr/>
        </p:nvPicPr>
        <p:blipFill>
          <a:blip r:embed="rId4"/>
          <a:stretch>
            <a:fillRect/>
          </a:stretch>
        </p:blipFill>
        <p:spPr>
          <a:xfrm>
            <a:off x="15771881" y="9152695"/>
            <a:ext cx="6770343" cy="3833055"/>
          </a:xfrm>
          <a:prstGeom prst="rect">
            <a:avLst/>
          </a:prstGeom>
        </p:spPr>
      </p:pic>
    </p:spTree>
    <p:extLst>
      <p:ext uri="{BB962C8B-B14F-4D97-AF65-F5344CB8AC3E}">
        <p14:creationId xmlns:p14="http://schemas.microsoft.com/office/powerpoint/2010/main" val="169537504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BC5CA5-77BB-49A2-9178-D766DFB063C3}"/>
              </a:ext>
            </a:extLst>
          </p:cNvPr>
          <p:cNvSpPr>
            <a:spLocks noGrp="1"/>
          </p:cNvSpPr>
          <p:nvPr>
            <p:ph type="sldNum" sz="quarter" idx="11"/>
          </p:nvPr>
        </p:nvSpPr>
        <p:spPr/>
        <p:txBody>
          <a:bodyPr/>
          <a:lstStyle/>
          <a:p>
            <a:endParaRPr lang="en-US" dirty="0"/>
          </a:p>
        </p:txBody>
      </p:sp>
      <p:sp>
        <p:nvSpPr>
          <p:cNvPr id="6" name="Title 1">
            <a:extLst>
              <a:ext uri="{FF2B5EF4-FFF2-40B4-BE49-F238E27FC236}">
                <a16:creationId xmlns:a16="http://schemas.microsoft.com/office/drawing/2014/main" id="{FECAD30A-0313-4652-BED4-EC0532BEE09B}"/>
              </a:ext>
            </a:extLst>
          </p:cNvPr>
          <p:cNvSpPr>
            <a:spLocks noGrp="1"/>
          </p:cNvSpPr>
          <p:nvPr>
            <p:ph type="title"/>
          </p:nvPr>
        </p:nvSpPr>
        <p:spPr>
          <a:xfrm>
            <a:off x="2419112" y="644638"/>
            <a:ext cx="19022081" cy="2285405"/>
          </a:xfrm>
        </p:spPr>
        <p:txBody>
          <a:bodyPr/>
          <a:lstStyle/>
          <a:p>
            <a:r>
              <a:rPr lang="en-US" sz="7198" b="1" dirty="0">
                <a:solidFill>
                  <a:schemeClr val="tx2"/>
                </a:solidFill>
                <a:latin typeface="Playfair Display SC" panose="00000500000000000000" pitchFamily="50" charset="0"/>
              </a:rPr>
              <a:t>Challenges facing planning and executing environmental projects </a:t>
            </a:r>
          </a:p>
        </p:txBody>
      </p:sp>
      <p:sp>
        <p:nvSpPr>
          <p:cNvPr id="7" name="Content Placeholder 2">
            <a:extLst>
              <a:ext uri="{FF2B5EF4-FFF2-40B4-BE49-F238E27FC236}">
                <a16:creationId xmlns:a16="http://schemas.microsoft.com/office/drawing/2014/main" id="{B27A4F5A-6E5D-472A-B226-0F8E52AF5E73}"/>
              </a:ext>
            </a:extLst>
          </p:cNvPr>
          <p:cNvSpPr>
            <a:spLocks noGrp="1"/>
          </p:cNvSpPr>
          <p:nvPr>
            <p:ph idx="1"/>
          </p:nvPr>
        </p:nvSpPr>
        <p:spPr>
          <a:xfrm>
            <a:off x="747952" y="3201351"/>
            <a:ext cx="19714247" cy="9498520"/>
          </a:xfrm>
        </p:spPr>
        <p:txBody>
          <a:bodyPr>
            <a:normAutofit/>
          </a:bodyPr>
          <a:lstStyle/>
          <a:p>
            <a:r>
              <a:rPr lang="en-US" sz="5400" dirty="0">
                <a:solidFill>
                  <a:schemeClr val="tx1"/>
                </a:solidFill>
                <a:latin typeface="+mn-lt"/>
              </a:rPr>
              <a:t>Reducing risk for large scale, complex projects requires integrated, systems-level approaches (often requiring models to predict potential project outcomes)</a:t>
            </a:r>
          </a:p>
          <a:p>
            <a:endParaRPr lang="en-US" sz="5400" dirty="0">
              <a:solidFill>
                <a:schemeClr val="tx1"/>
              </a:solidFill>
              <a:latin typeface="+mn-lt"/>
            </a:endParaRPr>
          </a:p>
          <a:p>
            <a:r>
              <a:rPr lang="en-US" sz="5400" dirty="0">
                <a:solidFill>
                  <a:schemeClr val="tx1"/>
                </a:solidFill>
                <a:latin typeface="+mn-lt"/>
              </a:rPr>
              <a:t>Challenges</a:t>
            </a:r>
          </a:p>
          <a:p>
            <a:pPr lvl="1"/>
            <a:r>
              <a:rPr lang="en-US" sz="5400" dirty="0">
                <a:solidFill>
                  <a:schemeClr val="tx1"/>
                </a:solidFill>
                <a:latin typeface="+mn-lt"/>
              </a:rPr>
              <a:t>Ecological models are moving away from expert-based towards modular process-based approaches that can be integrated with other models</a:t>
            </a:r>
          </a:p>
          <a:p>
            <a:pPr lvl="2"/>
            <a:r>
              <a:rPr lang="en-US" sz="4400" dirty="0">
                <a:solidFill>
                  <a:schemeClr val="tx1"/>
                </a:solidFill>
                <a:latin typeface="+mn-lt"/>
              </a:rPr>
              <a:t>Scale, model integration, communication, </a:t>
            </a:r>
          </a:p>
          <a:p>
            <a:pPr lvl="1"/>
            <a:r>
              <a:rPr lang="en-US" sz="5400" dirty="0">
                <a:solidFill>
                  <a:schemeClr val="tx1"/>
                </a:solidFill>
                <a:latin typeface="+mn-lt"/>
              </a:rPr>
              <a:t>Understanding the role of modern ecology in response to disturbance</a:t>
            </a:r>
          </a:p>
          <a:p>
            <a:pPr lvl="1"/>
            <a:endParaRPr lang="en-US" sz="5400" dirty="0">
              <a:solidFill>
                <a:schemeClr val="tx1"/>
              </a:solidFill>
              <a:latin typeface="+mn-lt"/>
            </a:endParaRPr>
          </a:p>
          <a:p>
            <a:pPr lvl="1"/>
            <a:endParaRPr lang="en-US" sz="5400" dirty="0">
              <a:solidFill>
                <a:schemeClr val="tx1"/>
              </a:solidFill>
              <a:latin typeface="+mn-lt"/>
            </a:endParaRPr>
          </a:p>
          <a:p>
            <a:endParaRPr lang="en-US" sz="5400" dirty="0">
              <a:solidFill>
                <a:schemeClr val="tx1"/>
              </a:solidFill>
              <a:latin typeface="+mn-lt"/>
            </a:endParaRPr>
          </a:p>
          <a:p>
            <a:endParaRPr lang="en-US" sz="5400" dirty="0">
              <a:solidFill>
                <a:schemeClr val="tx1"/>
              </a:solidFill>
              <a:latin typeface="+mn-lt"/>
            </a:endParaRPr>
          </a:p>
          <a:p>
            <a:pPr lvl="1"/>
            <a:endParaRPr lang="en-US" sz="5400" dirty="0">
              <a:solidFill>
                <a:schemeClr val="tx1"/>
              </a:solidFill>
              <a:latin typeface="+mn-lt"/>
            </a:endParaRPr>
          </a:p>
          <a:p>
            <a:pPr marL="914171" lvl="1"/>
            <a:endParaRPr lang="en-US" sz="5400" dirty="0">
              <a:solidFill>
                <a:schemeClr val="tx1"/>
              </a:solidFill>
              <a:latin typeface="+mn-lt"/>
            </a:endParaRPr>
          </a:p>
        </p:txBody>
      </p:sp>
    </p:spTree>
    <p:extLst>
      <p:ext uri="{BB962C8B-B14F-4D97-AF65-F5344CB8AC3E}">
        <p14:creationId xmlns:p14="http://schemas.microsoft.com/office/powerpoint/2010/main" val="2794861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2CDFD-DA19-4B37-82DD-7CAF4E935CE7}"/>
              </a:ext>
            </a:extLst>
          </p:cNvPr>
          <p:cNvSpPr>
            <a:spLocks noGrp="1"/>
          </p:cNvSpPr>
          <p:nvPr>
            <p:ph type="title"/>
          </p:nvPr>
        </p:nvSpPr>
        <p:spPr>
          <a:xfrm>
            <a:off x="2546138" y="734822"/>
            <a:ext cx="22346179" cy="1612902"/>
          </a:xfrm>
        </p:spPr>
        <p:txBody>
          <a:bodyPr/>
          <a:lstStyle/>
          <a:p>
            <a:r>
              <a:rPr lang="en-US" sz="8798" dirty="0">
                <a:solidFill>
                  <a:schemeClr val="tx2"/>
                </a:solidFill>
                <a:latin typeface="Playfair Display SC" panose="00000500000000000000" pitchFamily="50" charset="0"/>
              </a:rPr>
              <a:t>Scale, Integration, Communication</a:t>
            </a:r>
          </a:p>
        </p:txBody>
      </p:sp>
      <p:sp>
        <p:nvSpPr>
          <p:cNvPr id="3" name="Content Placeholder 2">
            <a:extLst>
              <a:ext uri="{FF2B5EF4-FFF2-40B4-BE49-F238E27FC236}">
                <a16:creationId xmlns:a16="http://schemas.microsoft.com/office/drawing/2014/main" id="{1713565B-A333-43BB-9094-334F3B5FF670}"/>
              </a:ext>
            </a:extLst>
          </p:cNvPr>
          <p:cNvSpPr>
            <a:spLocks noGrp="1"/>
          </p:cNvSpPr>
          <p:nvPr>
            <p:ph idx="1"/>
          </p:nvPr>
        </p:nvSpPr>
        <p:spPr/>
        <p:txBody>
          <a:bodyPr/>
          <a:lstStyle/>
          <a:p>
            <a:pPr marL="685629" indent="-685629">
              <a:buFont typeface="Arial" panose="020B0604020202020204" pitchFamily="34" charset="0"/>
              <a:buChar char="•"/>
            </a:pPr>
            <a:r>
              <a:rPr lang="en-US" sz="4799" dirty="0">
                <a:solidFill>
                  <a:schemeClr val="tx1"/>
                </a:solidFill>
                <a:latin typeface="+mn-lt"/>
              </a:rPr>
              <a:t>Persistent Questions center around understanding linkages among physical and ecological processes </a:t>
            </a:r>
          </a:p>
          <a:p>
            <a:pPr marL="1828343" lvl="1" indent="-685629"/>
            <a:r>
              <a:rPr lang="en-US" sz="4799" dirty="0">
                <a:solidFill>
                  <a:schemeClr val="tx1"/>
                </a:solidFill>
                <a:latin typeface="+mn-lt"/>
              </a:rPr>
              <a:t>What temporal and spatial scales of physical are relevant towards a predictive ecology?</a:t>
            </a:r>
          </a:p>
          <a:p>
            <a:pPr marL="1828343" lvl="1" indent="-685629"/>
            <a:r>
              <a:rPr lang="en-US" sz="4799" dirty="0">
                <a:solidFill>
                  <a:schemeClr val="tx1"/>
                </a:solidFill>
                <a:latin typeface="+mn-lt"/>
              </a:rPr>
              <a:t>How can we integrate I/O across models?</a:t>
            </a:r>
          </a:p>
          <a:p>
            <a:pPr marL="1828343" lvl="1" indent="-685629"/>
            <a:r>
              <a:rPr lang="en-US" sz="4799" dirty="0">
                <a:solidFill>
                  <a:schemeClr val="tx1"/>
                </a:solidFill>
                <a:latin typeface="+mn-lt"/>
              </a:rPr>
              <a:t>How can we communicate better to facilitate the integration? </a:t>
            </a:r>
          </a:p>
          <a:p>
            <a:pPr marL="685629" indent="-685629"/>
            <a:endParaRPr lang="en-US" sz="4799" dirty="0">
              <a:solidFill>
                <a:schemeClr val="tx1"/>
              </a:solidFill>
              <a:latin typeface="+mn-lt"/>
            </a:endParaRPr>
          </a:p>
          <a:p>
            <a:pPr marL="685629" indent="-685629"/>
            <a:endParaRPr lang="en-US" sz="4799" dirty="0">
              <a:solidFill>
                <a:schemeClr val="tx1"/>
              </a:solidFill>
              <a:latin typeface="+mn-lt"/>
            </a:endParaRPr>
          </a:p>
        </p:txBody>
      </p:sp>
      <p:sp>
        <p:nvSpPr>
          <p:cNvPr id="5" name="Slide Number Placeholder 4">
            <a:extLst>
              <a:ext uri="{FF2B5EF4-FFF2-40B4-BE49-F238E27FC236}">
                <a16:creationId xmlns:a16="http://schemas.microsoft.com/office/drawing/2014/main" id="{CB8865CB-A815-440E-8BD0-BD5EC1F0100A}"/>
              </a:ext>
            </a:extLst>
          </p:cNvPr>
          <p:cNvSpPr>
            <a:spLocks noGrp="1"/>
          </p:cNvSpPr>
          <p:nvPr>
            <p:ph type="sldNum" sz="quarter" idx="11"/>
          </p:nvPr>
        </p:nvSpPr>
        <p:spPr/>
        <p:txBody>
          <a:bodyPr/>
          <a:lstStyle/>
          <a:p>
            <a:endParaRPr lang="en-US" dirty="0"/>
          </a:p>
        </p:txBody>
      </p:sp>
      <p:pic>
        <p:nvPicPr>
          <p:cNvPr id="7" name="Picture 6">
            <a:extLst>
              <a:ext uri="{FF2B5EF4-FFF2-40B4-BE49-F238E27FC236}">
                <a16:creationId xmlns:a16="http://schemas.microsoft.com/office/drawing/2014/main" id="{DA6CA554-96FA-4B2A-83CC-F1690228FE2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28258" y="7243887"/>
            <a:ext cx="21914840" cy="4930840"/>
          </a:xfrm>
          <a:prstGeom prst="rect">
            <a:avLst/>
          </a:prstGeom>
          <a:ln w="6350">
            <a:solidFill>
              <a:srgbClr val="FFC000"/>
            </a:solidFill>
          </a:ln>
        </p:spPr>
      </p:pic>
    </p:spTree>
    <p:extLst>
      <p:ext uri="{BB962C8B-B14F-4D97-AF65-F5344CB8AC3E}">
        <p14:creationId xmlns:p14="http://schemas.microsoft.com/office/powerpoint/2010/main" val="4060326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DA84D5-FCC3-44BD-821C-9C2DEF926703}"/>
              </a:ext>
            </a:extLst>
          </p:cNvPr>
          <p:cNvSpPr/>
          <p:nvPr/>
        </p:nvSpPr>
        <p:spPr>
          <a:xfrm>
            <a:off x="10760381" y="5844208"/>
            <a:ext cx="13209081" cy="6584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34D1CC9-A8EE-47D9-8DD6-91AE6E3D6A88}"/>
              </a:ext>
            </a:extLst>
          </p:cNvPr>
          <p:cNvPicPr>
            <a:picLocks noChangeAspect="1"/>
          </p:cNvPicPr>
          <p:nvPr/>
        </p:nvPicPr>
        <p:blipFill>
          <a:blip r:embed="rId2"/>
          <a:stretch>
            <a:fillRect/>
          </a:stretch>
        </p:blipFill>
        <p:spPr>
          <a:xfrm>
            <a:off x="10760381" y="6060140"/>
            <a:ext cx="12756200" cy="6152283"/>
          </a:xfrm>
          <a:prstGeom prst="rect">
            <a:avLst/>
          </a:prstGeom>
        </p:spPr>
      </p:pic>
      <p:sp>
        <p:nvSpPr>
          <p:cNvPr id="5" name="Slide Number Placeholder 4">
            <a:extLst>
              <a:ext uri="{FF2B5EF4-FFF2-40B4-BE49-F238E27FC236}">
                <a16:creationId xmlns:a16="http://schemas.microsoft.com/office/drawing/2014/main" id="{5D12172E-16E4-424E-98D1-9164564B5819}"/>
              </a:ext>
            </a:extLst>
          </p:cNvPr>
          <p:cNvSpPr>
            <a:spLocks noGrp="1"/>
          </p:cNvSpPr>
          <p:nvPr>
            <p:ph type="sldNum" sz="quarter" idx="11"/>
          </p:nvPr>
        </p:nvSpPr>
        <p:spPr/>
        <p:txBody>
          <a:bodyPr/>
          <a:lstStyle/>
          <a:p>
            <a:endParaRPr lang="en-US" dirty="0"/>
          </a:p>
        </p:txBody>
      </p:sp>
      <p:sp>
        <p:nvSpPr>
          <p:cNvPr id="6" name="Title 1">
            <a:extLst>
              <a:ext uri="{FF2B5EF4-FFF2-40B4-BE49-F238E27FC236}">
                <a16:creationId xmlns:a16="http://schemas.microsoft.com/office/drawing/2014/main" id="{2285BF31-6675-4C42-9B45-FCBEAB766E27}"/>
              </a:ext>
            </a:extLst>
          </p:cNvPr>
          <p:cNvSpPr>
            <a:spLocks noGrp="1"/>
          </p:cNvSpPr>
          <p:nvPr>
            <p:ph type="title"/>
          </p:nvPr>
        </p:nvSpPr>
        <p:spPr>
          <a:xfrm>
            <a:off x="2405577" y="541452"/>
            <a:ext cx="23391379" cy="1304712"/>
          </a:xfrm>
        </p:spPr>
        <p:txBody>
          <a:bodyPr>
            <a:normAutofit fontScale="90000"/>
          </a:bodyPr>
          <a:lstStyle/>
          <a:p>
            <a:r>
              <a:rPr lang="en-US" sz="8798" b="1" dirty="0">
                <a:solidFill>
                  <a:schemeClr val="tx2"/>
                </a:solidFill>
                <a:latin typeface="Playfair Display SC" panose="00000500000000000000" pitchFamily="50" charset="0"/>
                <a:cs typeface="Arial" panose="020B0604020202020204" pitchFamily="34" charset="0"/>
              </a:rPr>
              <a:t>Integrating Eco.</a:t>
            </a:r>
            <a:r>
              <a:rPr lang="en-US" sz="8798" dirty="0">
                <a:solidFill>
                  <a:schemeClr val="tx2"/>
                </a:solidFill>
                <a:latin typeface="Playfair Display SC" panose="00000500000000000000" pitchFamily="50" charset="0"/>
                <a:cs typeface="Arial" panose="020B0604020202020204" pitchFamily="34" charset="0"/>
              </a:rPr>
              <a:t> </a:t>
            </a:r>
            <a:r>
              <a:rPr lang="en-US" sz="8798" b="1" dirty="0">
                <a:solidFill>
                  <a:schemeClr val="tx2"/>
                </a:solidFill>
                <a:latin typeface="Playfair Display SC" panose="00000500000000000000" pitchFamily="50" charset="0"/>
                <a:cs typeface="Arial" panose="020B0604020202020204" pitchFamily="34" charset="0"/>
              </a:rPr>
              <a:t>Modeling &amp; Remote Sensing</a:t>
            </a:r>
          </a:p>
        </p:txBody>
      </p:sp>
      <p:sp>
        <p:nvSpPr>
          <p:cNvPr id="7" name="TextBox 6">
            <a:extLst>
              <a:ext uri="{FF2B5EF4-FFF2-40B4-BE49-F238E27FC236}">
                <a16:creationId xmlns:a16="http://schemas.microsoft.com/office/drawing/2014/main" id="{76E6FAB1-C890-4B0C-BE80-81953DB9888B}"/>
              </a:ext>
            </a:extLst>
          </p:cNvPr>
          <p:cNvSpPr txBox="1"/>
          <p:nvPr/>
        </p:nvSpPr>
        <p:spPr>
          <a:xfrm>
            <a:off x="408187" y="2969349"/>
            <a:ext cx="22775817" cy="2308324"/>
          </a:xfrm>
          <a:prstGeom prst="rect">
            <a:avLst/>
          </a:prstGeom>
          <a:noFill/>
        </p:spPr>
        <p:txBody>
          <a:bodyPr wrap="square" rtlCol="0">
            <a:spAutoFit/>
          </a:bodyPr>
          <a:lstStyle/>
          <a:p>
            <a:pPr marL="914171" indent="-914171">
              <a:buFontTx/>
              <a:buAutoNum type="arabicParenR"/>
            </a:pPr>
            <a:r>
              <a:rPr lang="en-US" sz="4800" dirty="0"/>
              <a:t>Derive landscape metrics from remote imagery</a:t>
            </a:r>
          </a:p>
          <a:p>
            <a:pPr marL="914171" indent="-914171">
              <a:buFontTx/>
              <a:buAutoNum type="arabicParenR"/>
            </a:pPr>
            <a:r>
              <a:rPr lang="en-US" sz="4800" dirty="0"/>
              <a:t>Develop mathematical model between landscape metrics and suitability</a:t>
            </a:r>
          </a:p>
          <a:p>
            <a:pPr marL="914171" indent="-914171">
              <a:buFontTx/>
              <a:buAutoNum type="arabicParenR"/>
            </a:pPr>
            <a:r>
              <a:rPr lang="en-US" sz="4800" kern="0" dirty="0"/>
              <a:t>Use model for predictions, and continue to validate and refine data</a:t>
            </a:r>
            <a:endParaRPr lang="en-US" sz="4800" dirty="0"/>
          </a:p>
        </p:txBody>
      </p:sp>
      <p:pic>
        <p:nvPicPr>
          <p:cNvPr id="8" name="Picture 7">
            <a:extLst>
              <a:ext uri="{FF2B5EF4-FFF2-40B4-BE49-F238E27FC236}">
                <a16:creationId xmlns:a16="http://schemas.microsoft.com/office/drawing/2014/main" id="{E710F4BB-B8F2-4AE3-82CB-289D74E54B99}"/>
              </a:ext>
            </a:extLst>
          </p:cNvPr>
          <p:cNvPicPr>
            <a:picLocks noChangeAspect="1"/>
          </p:cNvPicPr>
          <p:nvPr/>
        </p:nvPicPr>
        <p:blipFill rotWithShape="1">
          <a:blip r:embed="rId3"/>
          <a:srcRect r="24637"/>
          <a:stretch/>
        </p:blipFill>
        <p:spPr>
          <a:xfrm>
            <a:off x="149770" y="7222557"/>
            <a:ext cx="10448732" cy="4386347"/>
          </a:xfrm>
          <a:prstGeom prst="rect">
            <a:avLst/>
          </a:prstGeom>
        </p:spPr>
      </p:pic>
    </p:spTree>
    <p:extLst>
      <p:ext uri="{BB962C8B-B14F-4D97-AF65-F5344CB8AC3E}">
        <p14:creationId xmlns:p14="http://schemas.microsoft.com/office/powerpoint/2010/main" val="3478258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9634" y="4234931"/>
            <a:ext cx="14419596" cy="8243929"/>
          </a:xfrm>
          <a:prstGeom prst="rect">
            <a:avLst/>
          </a:prstGeom>
        </p:spPr>
      </p:pic>
      <p:sp>
        <p:nvSpPr>
          <p:cNvPr id="3" name="Title 2"/>
          <p:cNvSpPr>
            <a:spLocks noGrp="1"/>
          </p:cNvSpPr>
          <p:nvPr>
            <p:ph type="title"/>
          </p:nvPr>
        </p:nvSpPr>
        <p:spPr>
          <a:xfrm>
            <a:off x="2410274" y="418421"/>
            <a:ext cx="22419536" cy="2650436"/>
          </a:xfrm>
        </p:spPr>
        <p:txBody>
          <a:bodyPr/>
          <a:lstStyle/>
          <a:p>
            <a:r>
              <a:rPr lang="en-US" sz="8798" dirty="0">
                <a:solidFill>
                  <a:schemeClr val="tx2"/>
                </a:solidFill>
                <a:latin typeface="Playfair Display SC" panose="00000500000000000000" pitchFamily="50" charset="0"/>
              </a:rPr>
              <a:t>Infrastructure and fish deterrence assessments/modeling</a:t>
            </a:r>
          </a:p>
        </p:txBody>
      </p:sp>
      <p:pic>
        <p:nvPicPr>
          <p:cNvPr id="6" name="Picture 5"/>
          <p:cNvPicPr>
            <a:picLocks noChangeAspect="1"/>
          </p:cNvPicPr>
          <p:nvPr/>
        </p:nvPicPr>
        <p:blipFill>
          <a:blip r:embed="rId3"/>
          <a:stretch>
            <a:fillRect/>
          </a:stretch>
        </p:blipFill>
        <p:spPr>
          <a:xfrm>
            <a:off x="15532519" y="8209692"/>
            <a:ext cx="4133289" cy="5504522"/>
          </a:xfrm>
          <a:prstGeom prst="rect">
            <a:avLst/>
          </a:prstGeom>
        </p:spPr>
      </p:pic>
      <p:sp>
        <p:nvSpPr>
          <p:cNvPr id="7" name="TextBox 6"/>
          <p:cNvSpPr txBox="1"/>
          <p:nvPr/>
        </p:nvSpPr>
        <p:spPr>
          <a:xfrm>
            <a:off x="720623" y="3140661"/>
            <a:ext cx="11990783" cy="830997"/>
          </a:xfrm>
          <a:prstGeom prst="rect">
            <a:avLst/>
          </a:prstGeom>
          <a:noFill/>
        </p:spPr>
        <p:txBody>
          <a:bodyPr wrap="none" rtlCol="0">
            <a:spAutoFit/>
          </a:bodyPr>
          <a:lstStyle/>
          <a:p>
            <a:r>
              <a:rPr lang="en-US" sz="4800" dirty="0"/>
              <a:t>Carbon dioxide based fish deterrence design</a:t>
            </a:r>
          </a:p>
        </p:txBody>
      </p:sp>
      <p:pic>
        <p:nvPicPr>
          <p:cNvPr id="8" name="Picture 7"/>
          <p:cNvPicPr>
            <a:picLocks noChangeAspect="1"/>
          </p:cNvPicPr>
          <p:nvPr/>
        </p:nvPicPr>
        <p:blipFill>
          <a:blip r:embed="rId4"/>
          <a:stretch>
            <a:fillRect/>
          </a:stretch>
        </p:blipFill>
        <p:spPr>
          <a:xfrm>
            <a:off x="19275638" y="8164925"/>
            <a:ext cx="4941415" cy="3250931"/>
          </a:xfrm>
          <a:prstGeom prst="rect">
            <a:avLst/>
          </a:prstGeom>
        </p:spPr>
      </p:pic>
      <p:pic>
        <p:nvPicPr>
          <p:cNvPr id="11" name="Picture 10"/>
          <p:cNvPicPr>
            <a:picLocks noChangeAspect="1"/>
          </p:cNvPicPr>
          <p:nvPr/>
        </p:nvPicPr>
        <p:blipFill>
          <a:blip r:embed="rId5"/>
          <a:stretch>
            <a:fillRect/>
          </a:stretch>
        </p:blipFill>
        <p:spPr>
          <a:xfrm>
            <a:off x="19599296" y="4975392"/>
            <a:ext cx="4612227" cy="3210964"/>
          </a:xfrm>
          <a:prstGeom prst="rect">
            <a:avLst/>
          </a:prstGeom>
        </p:spPr>
      </p:pic>
      <p:pic>
        <p:nvPicPr>
          <p:cNvPr id="5" name="Picture 4"/>
          <p:cNvPicPr>
            <a:picLocks noChangeAspect="1"/>
          </p:cNvPicPr>
          <p:nvPr/>
        </p:nvPicPr>
        <p:blipFill>
          <a:blip r:embed="rId6"/>
          <a:stretch>
            <a:fillRect/>
          </a:stretch>
        </p:blipFill>
        <p:spPr>
          <a:xfrm>
            <a:off x="15544928" y="3483314"/>
            <a:ext cx="4763457" cy="4714710"/>
          </a:xfrm>
          <a:prstGeom prst="rect">
            <a:avLst/>
          </a:prstGeom>
        </p:spPr>
      </p:pic>
      <p:sp>
        <p:nvSpPr>
          <p:cNvPr id="13" name="TextBox 12"/>
          <p:cNvSpPr txBox="1"/>
          <p:nvPr/>
        </p:nvSpPr>
        <p:spPr>
          <a:xfrm>
            <a:off x="20246702" y="1182386"/>
            <a:ext cx="3684156" cy="830740"/>
          </a:xfrm>
          <a:prstGeom prst="rect">
            <a:avLst/>
          </a:prstGeom>
          <a:noFill/>
        </p:spPr>
        <p:txBody>
          <a:bodyPr wrap="square" rtlCol="0">
            <a:spAutoFit/>
          </a:bodyPr>
          <a:lstStyle/>
          <a:p>
            <a:r>
              <a:rPr lang="en-US" sz="2399" dirty="0">
                <a:solidFill>
                  <a:schemeClr val="bg1"/>
                </a:solidFill>
              </a:rPr>
              <a:t>Modeled fish exposure to sediment plume</a:t>
            </a:r>
          </a:p>
        </p:txBody>
      </p:sp>
      <p:pic>
        <p:nvPicPr>
          <p:cNvPr id="15" name="Picture 14"/>
          <p:cNvPicPr>
            <a:picLocks noChangeAspect="1"/>
          </p:cNvPicPr>
          <p:nvPr/>
        </p:nvPicPr>
        <p:blipFill>
          <a:blip r:embed="rId7"/>
          <a:stretch>
            <a:fillRect/>
          </a:stretch>
        </p:blipFill>
        <p:spPr>
          <a:xfrm>
            <a:off x="17365882" y="11875176"/>
            <a:ext cx="3383115" cy="1803616"/>
          </a:xfrm>
          <a:prstGeom prst="rect">
            <a:avLst/>
          </a:prstGeom>
        </p:spPr>
      </p:pic>
      <p:pic>
        <p:nvPicPr>
          <p:cNvPr id="16" name="Picture 15"/>
          <p:cNvPicPr>
            <a:picLocks noChangeAspect="1"/>
          </p:cNvPicPr>
          <p:nvPr/>
        </p:nvPicPr>
        <p:blipFill>
          <a:blip r:embed="rId8"/>
          <a:stretch>
            <a:fillRect/>
          </a:stretch>
        </p:blipFill>
        <p:spPr>
          <a:xfrm>
            <a:off x="20754527" y="10600297"/>
            <a:ext cx="3456998" cy="3078494"/>
          </a:xfrm>
          <a:prstGeom prst="rect">
            <a:avLst/>
          </a:prstGeom>
        </p:spPr>
      </p:pic>
    </p:spTree>
    <p:extLst>
      <p:ext uri="{BB962C8B-B14F-4D97-AF65-F5344CB8AC3E}">
        <p14:creationId xmlns:p14="http://schemas.microsoft.com/office/powerpoint/2010/main" val="137916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B12C-A194-4AEF-9DC0-FB08222641FE}"/>
              </a:ext>
            </a:extLst>
          </p:cNvPr>
          <p:cNvSpPr>
            <a:spLocks noGrp="1"/>
          </p:cNvSpPr>
          <p:nvPr>
            <p:ph type="title"/>
          </p:nvPr>
        </p:nvSpPr>
        <p:spPr>
          <a:xfrm>
            <a:off x="2601632" y="601613"/>
            <a:ext cx="22346179" cy="1612902"/>
          </a:xfrm>
        </p:spPr>
        <p:txBody>
          <a:bodyPr/>
          <a:lstStyle/>
          <a:p>
            <a:r>
              <a:rPr lang="en-US" sz="8798" dirty="0">
                <a:solidFill>
                  <a:schemeClr val="tx2"/>
                </a:solidFill>
                <a:latin typeface="Playfair Display SC" panose="00000500000000000000" pitchFamily="50" charset="0"/>
              </a:rPr>
              <a:t>Natural and Nature-based features</a:t>
            </a:r>
          </a:p>
        </p:txBody>
      </p:sp>
      <p:sp>
        <p:nvSpPr>
          <p:cNvPr id="3" name="Content Placeholder 2">
            <a:extLst>
              <a:ext uri="{FF2B5EF4-FFF2-40B4-BE49-F238E27FC236}">
                <a16:creationId xmlns:a16="http://schemas.microsoft.com/office/drawing/2014/main" id="{E4316F3E-8D62-465C-8E0F-5C1B08E2A0FD}"/>
              </a:ext>
            </a:extLst>
          </p:cNvPr>
          <p:cNvSpPr>
            <a:spLocks noGrp="1"/>
          </p:cNvSpPr>
          <p:nvPr>
            <p:ph idx="1"/>
          </p:nvPr>
        </p:nvSpPr>
        <p:spPr/>
        <p:txBody>
          <a:bodyPr/>
          <a:lstStyle/>
          <a:p>
            <a:pPr marL="914171" indent="-914171">
              <a:buFont typeface="Arial" panose="020B0604020202020204" pitchFamily="34" charset="0"/>
              <a:buChar char="•"/>
            </a:pPr>
            <a:r>
              <a:rPr lang="en-US" sz="5599" dirty="0">
                <a:solidFill>
                  <a:schemeClr val="tx1"/>
                </a:solidFill>
                <a:latin typeface="+mn-lt"/>
              </a:rPr>
              <a:t>Substantial research on incorporating natural and nature-based features (NNBF) into engineering design</a:t>
            </a:r>
          </a:p>
          <a:p>
            <a:pPr marL="914171" indent="-914171">
              <a:buFont typeface="Arial" panose="020B0604020202020204" pitchFamily="34" charset="0"/>
              <a:buChar char="•"/>
            </a:pPr>
            <a:r>
              <a:rPr lang="en-US" sz="5599" dirty="0">
                <a:solidFill>
                  <a:schemeClr val="tx1"/>
                </a:solidFill>
                <a:latin typeface="+mn-lt"/>
              </a:rPr>
              <a:t>What are the benefits we can derive from incorporating NNBF?</a:t>
            </a:r>
          </a:p>
        </p:txBody>
      </p:sp>
      <p:sp>
        <p:nvSpPr>
          <p:cNvPr id="5" name="Slide Number Placeholder 4">
            <a:extLst>
              <a:ext uri="{FF2B5EF4-FFF2-40B4-BE49-F238E27FC236}">
                <a16:creationId xmlns:a16="http://schemas.microsoft.com/office/drawing/2014/main" id="{3DA4FED0-CE72-4251-88FB-80A73D27FCC0}"/>
              </a:ext>
            </a:extLst>
          </p:cNvPr>
          <p:cNvSpPr>
            <a:spLocks noGrp="1"/>
          </p:cNvSpPr>
          <p:nvPr>
            <p:ph type="sldNum" sz="quarter" idx="11"/>
          </p:nvPr>
        </p:nvSpPr>
        <p:spPr/>
        <p:txBody>
          <a:bodyPr/>
          <a:lstStyle/>
          <a:p>
            <a:endParaRPr lang="en-US" dirty="0"/>
          </a:p>
        </p:txBody>
      </p:sp>
      <p:pic>
        <p:nvPicPr>
          <p:cNvPr id="7" name="Picture 6" descr="The side of a mountain&#10;&#10;Description generated with very high confidence">
            <a:extLst>
              <a:ext uri="{FF2B5EF4-FFF2-40B4-BE49-F238E27FC236}">
                <a16:creationId xmlns:a16="http://schemas.microsoft.com/office/drawing/2014/main" id="{F92E238F-9395-4366-9791-DE6074B9C074}"/>
              </a:ext>
            </a:extLst>
          </p:cNvPr>
          <p:cNvPicPr>
            <a:picLocks noChangeAspect="1"/>
          </p:cNvPicPr>
          <p:nvPr/>
        </p:nvPicPr>
        <p:blipFill>
          <a:blip r:embed="rId2"/>
          <a:stretch>
            <a:fillRect/>
          </a:stretch>
        </p:blipFill>
        <p:spPr>
          <a:xfrm>
            <a:off x="1549290" y="5970209"/>
            <a:ext cx="9902838" cy="6601892"/>
          </a:xfrm>
          <a:prstGeom prst="rect">
            <a:avLst/>
          </a:prstGeom>
          <a:ln>
            <a:solidFill>
              <a:srgbClr val="F39231"/>
            </a:solidFill>
          </a:ln>
        </p:spPr>
      </p:pic>
      <p:pic>
        <p:nvPicPr>
          <p:cNvPr id="9" name="Picture 8" descr="A group of people standing in a grassy field&#10;&#10;Description generated with very high confidence">
            <a:extLst>
              <a:ext uri="{FF2B5EF4-FFF2-40B4-BE49-F238E27FC236}">
                <a16:creationId xmlns:a16="http://schemas.microsoft.com/office/drawing/2014/main" id="{6C5319FE-3431-44A9-8378-0679888B402D}"/>
              </a:ext>
            </a:extLst>
          </p:cNvPr>
          <p:cNvPicPr>
            <a:picLocks noChangeAspect="1"/>
          </p:cNvPicPr>
          <p:nvPr/>
        </p:nvPicPr>
        <p:blipFill>
          <a:blip r:embed="rId3"/>
          <a:stretch>
            <a:fillRect/>
          </a:stretch>
        </p:blipFill>
        <p:spPr>
          <a:xfrm>
            <a:off x="12188826" y="5932984"/>
            <a:ext cx="9788744" cy="6676343"/>
          </a:xfrm>
          <a:prstGeom prst="rect">
            <a:avLst/>
          </a:prstGeom>
          <a:ln>
            <a:solidFill>
              <a:srgbClr val="F39231"/>
            </a:solidFill>
          </a:ln>
        </p:spPr>
      </p:pic>
    </p:spTree>
    <p:extLst>
      <p:ext uri="{BB962C8B-B14F-4D97-AF65-F5344CB8AC3E}">
        <p14:creationId xmlns:p14="http://schemas.microsoft.com/office/powerpoint/2010/main" val="3414028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292AE10-0E72-45E4-86E4-0B97CC85944F}"/>
              </a:ext>
            </a:extLst>
          </p:cNvPr>
          <p:cNvSpPr/>
          <p:nvPr/>
        </p:nvSpPr>
        <p:spPr>
          <a:xfrm>
            <a:off x="1939977" y="2618175"/>
            <a:ext cx="20111561" cy="99864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2" name="Title 1">
            <a:extLst>
              <a:ext uri="{FF2B5EF4-FFF2-40B4-BE49-F238E27FC236}">
                <a16:creationId xmlns:a16="http://schemas.microsoft.com/office/drawing/2014/main" id="{023395BA-BDBA-4625-9CD4-67FD8FD6AE8A}"/>
              </a:ext>
            </a:extLst>
          </p:cNvPr>
          <p:cNvSpPr>
            <a:spLocks noGrp="1"/>
          </p:cNvSpPr>
          <p:nvPr>
            <p:ph type="title"/>
          </p:nvPr>
        </p:nvSpPr>
        <p:spPr>
          <a:xfrm>
            <a:off x="2482362" y="549285"/>
            <a:ext cx="22346179" cy="1612902"/>
          </a:xfrm>
        </p:spPr>
        <p:txBody>
          <a:bodyPr/>
          <a:lstStyle/>
          <a:p>
            <a:r>
              <a:rPr lang="en-US" sz="8798" b="1" dirty="0">
                <a:solidFill>
                  <a:schemeClr val="tx2"/>
                </a:solidFill>
                <a:latin typeface="Playfair Display SC" panose="00000500000000000000" pitchFamily="50" charset="0"/>
              </a:rPr>
              <a:t>Modeling Coral Resilience</a:t>
            </a:r>
          </a:p>
        </p:txBody>
      </p:sp>
      <p:sp>
        <p:nvSpPr>
          <p:cNvPr id="5" name="Slide Number Placeholder 4">
            <a:extLst>
              <a:ext uri="{FF2B5EF4-FFF2-40B4-BE49-F238E27FC236}">
                <a16:creationId xmlns:a16="http://schemas.microsoft.com/office/drawing/2014/main" id="{8B4CCA13-A01D-4968-BA31-79ECFE0A0358}"/>
              </a:ext>
            </a:extLst>
          </p:cNvPr>
          <p:cNvSpPr>
            <a:spLocks noGrp="1"/>
          </p:cNvSpPr>
          <p:nvPr>
            <p:ph type="sldNum" sz="quarter" idx="11"/>
          </p:nvPr>
        </p:nvSpPr>
        <p:spPr/>
        <p:txBody>
          <a:bodyPr/>
          <a:lstStyle/>
          <a:p>
            <a:fld id="{9A257827-C34C-4251-B995-96C9C233CCC8}" type="slidenum">
              <a:rPr lang="en-US" smtClean="0"/>
              <a:pPr/>
              <a:t>77</a:t>
            </a:fld>
            <a:endParaRPr lang="en-US"/>
          </a:p>
        </p:txBody>
      </p:sp>
      <p:pic>
        <p:nvPicPr>
          <p:cNvPr id="24" name="Picture 23">
            <a:extLst>
              <a:ext uri="{FF2B5EF4-FFF2-40B4-BE49-F238E27FC236}">
                <a16:creationId xmlns:a16="http://schemas.microsoft.com/office/drawing/2014/main" id="{B786878D-D8CA-4C28-933F-213A2E305BA7}"/>
              </a:ext>
            </a:extLst>
          </p:cNvPr>
          <p:cNvPicPr>
            <a:picLocks noChangeAspect="1"/>
          </p:cNvPicPr>
          <p:nvPr/>
        </p:nvPicPr>
        <p:blipFill>
          <a:blip r:embed="rId2"/>
          <a:stretch>
            <a:fillRect/>
          </a:stretch>
        </p:blipFill>
        <p:spPr>
          <a:xfrm>
            <a:off x="2051406" y="2738321"/>
            <a:ext cx="19868543" cy="9866338"/>
          </a:xfrm>
          <a:prstGeom prst="rect">
            <a:avLst/>
          </a:prstGeom>
        </p:spPr>
      </p:pic>
    </p:spTree>
    <p:extLst>
      <p:ext uri="{BB962C8B-B14F-4D97-AF65-F5344CB8AC3E}">
        <p14:creationId xmlns:p14="http://schemas.microsoft.com/office/powerpoint/2010/main" val="19173397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9E305F23-AB96-46E6-B447-0711B31E11C2}"/>
              </a:ext>
            </a:extLst>
          </p:cNvPr>
          <p:cNvSpPr/>
          <p:nvPr/>
        </p:nvSpPr>
        <p:spPr>
          <a:xfrm>
            <a:off x="10970282" y="12930773"/>
            <a:ext cx="2773334" cy="78344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6" name="Title 1"/>
          <p:cNvSpPr txBox="1">
            <a:spLocks/>
          </p:cNvSpPr>
          <p:nvPr/>
        </p:nvSpPr>
        <p:spPr bwMode="auto">
          <a:xfrm>
            <a:off x="1035910" y="64973"/>
            <a:ext cx="21526108" cy="2590125"/>
          </a:xfrm>
          <a:prstGeom prst="rect">
            <a:avLst/>
          </a:prstGeom>
          <a:noFill/>
          <a:ln w="9525">
            <a:noFill/>
            <a:miter lim="800000"/>
            <a:headEnd/>
            <a:tailEnd/>
          </a:ln>
          <a:effectLst/>
        </p:spPr>
        <p:txBody>
          <a:bodyPr vert="horz" wrap="square" lIns="182832" tIns="91416" rIns="182832" bIns="91416" numCol="1" anchor="ctr" anchorCtr="0" compatLnSpc="1">
            <a:prstTxWarp prst="textNoShape">
              <a:avLst/>
            </a:prstTxWarp>
          </a:bodyPr>
          <a:lstStyle>
            <a:lvl1pPr algn="ctr" rtl="0" fontAlgn="base">
              <a:spcBef>
                <a:spcPct val="0"/>
              </a:spcBef>
              <a:spcAft>
                <a:spcPct val="0"/>
              </a:spcAft>
              <a:defRPr sz="3600" b="1">
                <a:solidFill>
                  <a:srgbClr val="033C61"/>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defTabSz="1828343">
              <a:defRPr/>
            </a:pPr>
            <a:r>
              <a:rPr lang="en-US" sz="7200" kern="0" dirty="0">
                <a:solidFill>
                  <a:schemeClr val="tx2"/>
                </a:solidFill>
                <a:latin typeface="Playfair Display SC" panose="00000500000000000000" pitchFamily="50" charset="0"/>
              </a:rPr>
              <a:t>Ecological Modeling for Landscape Change</a:t>
            </a:r>
          </a:p>
        </p:txBody>
      </p:sp>
      <p:sp>
        <p:nvSpPr>
          <p:cNvPr id="7" name="TextBox 6"/>
          <p:cNvSpPr txBox="1"/>
          <p:nvPr/>
        </p:nvSpPr>
        <p:spPr>
          <a:xfrm>
            <a:off x="821708" y="2303610"/>
            <a:ext cx="22504058" cy="4524315"/>
          </a:xfrm>
          <a:prstGeom prst="rect">
            <a:avLst/>
          </a:prstGeom>
          <a:noFill/>
        </p:spPr>
        <p:txBody>
          <a:bodyPr wrap="square" rtlCol="0">
            <a:spAutoFit/>
          </a:bodyPr>
          <a:lstStyle/>
          <a:p>
            <a:pPr marL="914171" indent="-914171" fontAlgn="base">
              <a:spcBef>
                <a:spcPct val="0"/>
              </a:spcBef>
              <a:spcAft>
                <a:spcPct val="0"/>
              </a:spcAft>
              <a:buFontTx/>
              <a:buAutoNum type="arabicParenR"/>
            </a:pPr>
            <a:r>
              <a:rPr lang="en-US" sz="4800" dirty="0"/>
              <a:t>Identify changes to habitat</a:t>
            </a:r>
          </a:p>
          <a:p>
            <a:pPr marL="914171" indent="-914171" fontAlgn="base">
              <a:spcBef>
                <a:spcPct val="0"/>
              </a:spcBef>
              <a:spcAft>
                <a:spcPct val="0"/>
              </a:spcAft>
              <a:buFontTx/>
              <a:buAutoNum type="arabicParenR"/>
            </a:pPr>
            <a:r>
              <a:rPr lang="en-US" sz="4800" dirty="0"/>
              <a:t>Derive landscape metrics</a:t>
            </a:r>
          </a:p>
          <a:p>
            <a:pPr marL="914171" indent="-914171" fontAlgn="base">
              <a:spcBef>
                <a:spcPct val="0"/>
              </a:spcBef>
              <a:spcAft>
                <a:spcPct val="0"/>
              </a:spcAft>
              <a:buFontTx/>
              <a:buAutoNum type="arabicParenR"/>
            </a:pPr>
            <a:r>
              <a:rPr lang="en-US" sz="4800" dirty="0"/>
              <a:t>Integrate with ecological simulation</a:t>
            </a:r>
          </a:p>
          <a:p>
            <a:pPr fontAlgn="base">
              <a:spcBef>
                <a:spcPct val="0"/>
              </a:spcBef>
              <a:spcAft>
                <a:spcPct val="0"/>
              </a:spcAft>
            </a:pPr>
            <a:r>
              <a:rPr lang="en-US" sz="4800" dirty="0"/>
              <a:t>       to predict vegetation types, C and N sequestration </a:t>
            </a:r>
          </a:p>
          <a:p>
            <a:pPr marL="914171" indent="-914171" fontAlgn="base">
              <a:spcBef>
                <a:spcPct val="0"/>
              </a:spcBef>
              <a:spcAft>
                <a:spcPct val="0"/>
              </a:spcAft>
              <a:buFont typeface="+mj-lt"/>
              <a:buAutoNum type="arabicParenR" startAt="4"/>
            </a:pPr>
            <a:r>
              <a:rPr lang="en-US" sz="4800" dirty="0"/>
              <a:t>Integrate operations tool to create dune and vegetated island features</a:t>
            </a:r>
          </a:p>
          <a:p>
            <a:pPr marL="914171" indent="-914171" fontAlgn="base">
              <a:spcBef>
                <a:spcPct val="0"/>
              </a:spcBef>
              <a:spcAft>
                <a:spcPct val="0"/>
              </a:spcAft>
              <a:buFont typeface="+mj-lt"/>
              <a:buAutoNum type="arabicParenR" startAt="4"/>
            </a:pPr>
            <a:r>
              <a:rPr lang="en-US" sz="4800" dirty="0"/>
              <a:t>Calculate potential </a:t>
            </a:r>
            <a:r>
              <a:rPr lang="en-US" sz="4800" kern="0" dirty="0"/>
              <a:t>nutrient sequestration as result of NNBF</a:t>
            </a:r>
            <a:endParaRPr lang="en-US" sz="2000" dirty="0">
              <a:latin typeface="Arial" charset="0"/>
            </a:endParaRPr>
          </a:p>
        </p:txBody>
      </p:sp>
      <p:pic>
        <p:nvPicPr>
          <p:cNvPr id="8" name="Picture 7"/>
          <p:cNvPicPr>
            <a:picLocks noChangeAspect="1"/>
          </p:cNvPicPr>
          <p:nvPr/>
        </p:nvPicPr>
        <p:blipFill>
          <a:blip r:embed="rId3"/>
          <a:stretch>
            <a:fillRect/>
          </a:stretch>
        </p:blipFill>
        <p:spPr>
          <a:xfrm>
            <a:off x="2067661" y="7010674"/>
            <a:ext cx="10006076" cy="6435181"/>
          </a:xfrm>
          <a:prstGeom prst="rect">
            <a:avLst/>
          </a:prstGeom>
          <a:solidFill>
            <a:schemeClr val="bg1"/>
          </a:solidFill>
        </p:spPr>
      </p:pic>
      <p:grpSp>
        <p:nvGrpSpPr>
          <p:cNvPr id="11" name="Group 10"/>
          <p:cNvGrpSpPr/>
          <p:nvPr/>
        </p:nvGrpSpPr>
        <p:grpSpPr>
          <a:xfrm>
            <a:off x="12188825" y="7200329"/>
            <a:ext cx="7881473" cy="6127712"/>
            <a:chOff x="5929551" y="2721182"/>
            <a:chExt cx="4323721" cy="3661346"/>
          </a:xfrm>
        </p:grpSpPr>
        <p:pic>
          <p:nvPicPr>
            <p:cNvPr id="9"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29551" y="2721182"/>
              <a:ext cx="4323721" cy="366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074181" y="3124821"/>
              <a:ext cx="3074160" cy="279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19390698" y="9608898"/>
            <a:ext cx="3171320" cy="3319315"/>
          </a:xfrm>
          <a:prstGeom prst="rect">
            <a:avLst/>
          </a:prstGeom>
          <a:ln>
            <a:solidFill>
              <a:schemeClr val="bg1">
                <a:lumMod val="65000"/>
              </a:schemeClr>
            </a:solidFill>
          </a:ln>
        </p:spPr>
      </p:pic>
    </p:spTree>
    <p:extLst>
      <p:ext uri="{BB962C8B-B14F-4D97-AF65-F5344CB8AC3E}">
        <p14:creationId xmlns:p14="http://schemas.microsoft.com/office/powerpoint/2010/main" val="351151129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65BCD62-B614-488F-B2A0-541018FE0270}"/>
              </a:ext>
            </a:extLst>
          </p:cNvPr>
          <p:cNvSpPr/>
          <p:nvPr/>
        </p:nvSpPr>
        <p:spPr>
          <a:xfrm>
            <a:off x="13018214" y="4291648"/>
            <a:ext cx="10852463" cy="65103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sp>
        <p:nvSpPr>
          <p:cNvPr id="5" name="Slide Number Placeholder 4">
            <a:extLst>
              <a:ext uri="{FF2B5EF4-FFF2-40B4-BE49-F238E27FC236}">
                <a16:creationId xmlns:a16="http://schemas.microsoft.com/office/drawing/2014/main" id="{539C2A41-3DF6-4A33-93C7-F9A6641BEF4B}"/>
              </a:ext>
            </a:extLst>
          </p:cNvPr>
          <p:cNvSpPr>
            <a:spLocks noGrp="1"/>
          </p:cNvSpPr>
          <p:nvPr>
            <p:ph type="sldNum" sz="quarter" idx="11"/>
          </p:nvPr>
        </p:nvSpPr>
        <p:spPr/>
        <p:txBody>
          <a:bodyPr/>
          <a:lstStyle/>
          <a:p>
            <a:fld id="{9A257827-C34C-4251-B995-96C9C233CCC8}" type="slidenum">
              <a:rPr lang="en-US" smtClean="0"/>
              <a:pPr/>
              <a:t>79</a:t>
            </a:fld>
            <a:endParaRPr lang="en-US"/>
          </a:p>
        </p:txBody>
      </p:sp>
      <p:pic>
        <p:nvPicPr>
          <p:cNvPr id="6" name="Picture 1">
            <a:extLst>
              <a:ext uri="{FF2B5EF4-FFF2-40B4-BE49-F238E27FC236}">
                <a16:creationId xmlns:a16="http://schemas.microsoft.com/office/drawing/2014/main" id="{2F40027F-22D3-4602-908B-5E1E3E7E3F37}"/>
              </a:ext>
            </a:extLst>
          </p:cNvPr>
          <p:cNvPicPr>
            <a:picLocks noChangeAspect="1" noChangeArrowheads="1"/>
          </p:cNvPicPr>
          <p:nvPr/>
        </p:nvPicPr>
        <p:blipFill>
          <a:blip r:embed="rId2" cstate="print"/>
          <a:srcRect/>
          <a:stretch>
            <a:fillRect/>
          </a:stretch>
        </p:blipFill>
        <p:spPr bwMode="auto">
          <a:xfrm>
            <a:off x="499082" y="2833492"/>
            <a:ext cx="8075097" cy="5383398"/>
          </a:xfrm>
          <a:prstGeom prst="rect">
            <a:avLst/>
          </a:prstGeom>
          <a:noFill/>
          <a:ln w="9525">
            <a:noFill/>
            <a:miter lim="800000"/>
            <a:headEnd/>
            <a:tailEnd/>
          </a:ln>
        </p:spPr>
      </p:pic>
      <p:pic>
        <p:nvPicPr>
          <p:cNvPr id="7" name="Picture 3">
            <a:extLst>
              <a:ext uri="{FF2B5EF4-FFF2-40B4-BE49-F238E27FC236}">
                <a16:creationId xmlns:a16="http://schemas.microsoft.com/office/drawing/2014/main" id="{4FDEFD5D-1DA7-4A94-8F86-39B4B3DB5CFE}"/>
              </a:ext>
            </a:extLst>
          </p:cNvPr>
          <p:cNvPicPr>
            <a:picLocks noChangeAspect="1" noChangeArrowheads="1"/>
          </p:cNvPicPr>
          <p:nvPr/>
        </p:nvPicPr>
        <p:blipFill>
          <a:blip r:embed="rId3" cstate="print"/>
          <a:srcRect/>
          <a:stretch>
            <a:fillRect/>
          </a:stretch>
        </p:blipFill>
        <p:spPr bwMode="auto">
          <a:xfrm>
            <a:off x="8647277" y="2965882"/>
            <a:ext cx="4297838" cy="5195487"/>
          </a:xfrm>
          <a:prstGeom prst="rect">
            <a:avLst/>
          </a:prstGeom>
          <a:noFill/>
          <a:ln w="9525">
            <a:noFill/>
            <a:miter lim="800000"/>
            <a:headEnd/>
            <a:tailEnd/>
          </a:ln>
        </p:spPr>
      </p:pic>
      <p:pic>
        <p:nvPicPr>
          <p:cNvPr id="11" name="Picture 10" descr="A close up of a hillside&#10;&#10;Description generated with very high confidence">
            <a:extLst>
              <a:ext uri="{FF2B5EF4-FFF2-40B4-BE49-F238E27FC236}">
                <a16:creationId xmlns:a16="http://schemas.microsoft.com/office/drawing/2014/main" id="{5661FA2B-9FCD-4FFA-8823-B302B98E88DF}"/>
              </a:ext>
            </a:extLst>
          </p:cNvPr>
          <p:cNvPicPr>
            <a:picLocks noChangeAspect="1"/>
          </p:cNvPicPr>
          <p:nvPr/>
        </p:nvPicPr>
        <p:blipFill>
          <a:blip r:embed="rId4"/>
          <a:stretch>
            <a:fillRect/>
          </a:stretch>
        </p:blipFill>
        <p:spPr>
          <a:xfrm>
            <a:off x="2955372" y="8421407"/>
            <a:ext cx="6157568" cy="4105047"/>
          </a:xfrm>
          <a:prstGeom prst="rect">
            <a:avLst/>
          </a:prstGeom>
        </p:spPr>
      </p:pic>
      <p:pic>
        <p:nvPicPr>
          <p:cNvPr id="43" name="Picture 42">
            <a:extLst>
              <a:ext uri="{FF2B5EF4-FFF2-40B4-BE49-F238E27FC236}">
                <a16:creationId xmlns:a16="http://schemas.microsoft.com/office/drawing/2014/main" id="{045DBD23-0B38-4545-B573-9A56A386CD2C}"/>
              </a:ext>
            </a:extLst>
          </p:cNvPr>
          <p:cNvPicPr>
            <a:picLocks noChangeAspect="1"/>
          </p:cNvPicPr>
          <p:nvPr/>
        </p:nvPicPr>
        <p:blipFill>
          <a:blip r:embed="rId5"/>
          <a:stretch>
            <a:fillRect/>
          </a:stretch>
        </p:blipFill>
        <p:spPr>
          <a:xfrm>
            <a:off x="13018214" y="4442584"/>
            <a:ext cx="10738149" cy="6208445"/>
          </a:xfrm>
          <a:prstGeom prst="rect">
            <a:avLst/>
          </a:prstGeom>
        </p:spPr>
      </p:pic>
      <p:pic>
        <p:nvPicPr>
          <p:cNvPr id="45" name="Picture 44">
            <a:extLst>
              <a:ext uri="{FF2B5EF4-FFF2-40B4-BE49-F238E27FC236}">
                <a16:creationId xmlns:a16="http://schemas.microsoft.com/office/drawing/2014/main" id="{23252A1E-4161-456A-AAE8-4CDB7F1EF2C0}"/>
              </a:ext>
            </a:extLst>
          </p:cNvPr>
          <p:cNvPicPr>
            <a:picLocks noChangeAspect="1"/>
          </p:cNvPicPr>
          <p:nvPr/>
        </p:nvPicPr>
        <p:blipFill>
          <a:blip r:embed="rId6"/>
          <a:stretch>
            <a:fillRect/>
          </a:stretch>
        </p:blipFill>
        <p:spPr>
          <a:xfrm>
            <a:off x="13172301" y="8216890"/>
            <a:ext cx="4001294" cy="2736007"/>
          </a:xfrm>
          <a:prstGeom prst="rect">
            <a:avLst/>
          </a:prstGeom>
        </p:spPr>
      </p:pic>
      <p:sp>
        <p:nvSpPr>
          <p:cNvPr id="48" name="Title 1">
            <a:extLst>
              <a:ext uri="{FF2B5EF4-FFF2-40B4-BE49-F238E27FC236}">
                <a16:creationId xmlns:a16="http://schemas.microsoft.com/office/drawing/2014/main" id="{7B2846D8-EB48-4B0E-B9E7-DE997C490A92}"/>
              </a:ext>
            </a:extLst>
          </p:cNvPr>
          <p:cNvSpPr>
            <a:spLocks noGrp="1"/>
          </p:cNvSpPr>
          <p:nvPr>
            <p:ph type="title"/>
          </p:nvPr>
        </p:nvSpPr>
        <p:spPr>
          <a:xfrm>
            <a:off x="2336586" y="477698"/>
            <a:ext cx="22845245" cy="2285405"/>
          </a:xfrm>
        </p:spPr>
        <p:txBody>
          <a:bodyPr>
            <a:normAutofit/>
          </a:bodyPr>
          <a:lstStyle/>
          <a:p>
            <a:r>
              <a:rPr lang="en-US" sz="6600" dirty="0">
                <a:solidFill>
                  <a:schemeClr val="tx2"/>
                </a:solidFill>
                <a:latin typeface="Playfair Display SC" panose="00000500000000000000" pitchFamily="50" charset="0"/>
              </a:rPr>
              <a:t>How do we model vegetation growth &amp; dune recovery between storms?</a:t>
            </a:r>
          </a:p>
        </p:txBody>
      </p:sp>
    </p:spTree>
    <p:extLst>
      <p:ext uri="{BB962C8B-B14F-4D97-AF65-F5344CB8AC3E}">
        <p14:creationId xmlns:p14="http://schemas.microsoft.com/office/powerpoint/2010/main" val="1035871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94583-CCCD-4412-B7FF-381AC2201AC9}"/>
              </a:ext>
            </a:extLst>
          </p:cNvPr>
          <p:cNvSpPr txBox="1">
            <a:spLocks/>
          </p:cNvSpPr>
          <p:nvPr/>
        </p:nvSpPr>
        <p:spPr>
          <a:xfrm>
            <a:off x="2966482" y="2473842"/>
            <a:ext cx="18305907" cy="960438"/>
          </a:xfrm>
          <a:prstGeom prst="rect">
            <a:avLst/>
          </a:prstGeom>
        </p:spPr>
        <p:txBody>
          <a:bodyPr/>
          <a:lstStyle>
            <a:lvl1pPr algn="l" defTabSz="1828434" rtl="0" eaLnBrk="1" latinLnBrk="0" hangingPunct="1">
              <a:lnSpc>
                <a:spcPct val="90000"/>
              </a:lnSpc>
              <a:spcBef>
                <a:spcPct val="0"/>
              </a:spcBef>
              <a:buNone/>
              <a:defRPr lang="en-US" sz="6000" kern="1200">
                <a:solidFill>
                  <a:schemeClr val="tx1"/>
                </a:solidFill>
                <a:latin typeface="Montserrat Hairline" charset="0"/>
                <a:ea typeface="Montserrat Hairline" charset="0"/>
                <a:cs typeface="Montserrat Hairline" charset="0"/>
              </a:defRPr>
            </a:lvl1pPr>
          </a:lstStyle>
          <a:p>
            <a:r>
              <a:rPr lang="en-US" b="1" dirty="0">
                <a:solidFill>
                  <a:schemeClr val="tx2"/>
                </a:solidFill>
                <a:latin typeface="Playfair Display SC" panose="00000500000000000000" pitchFamily="50" charset="0"/>
              </a:rPr>
              <a:t>Ecological Modeling Approaches</a:t>
            </a:r>
          </a:p>
        </p:txBody>
      </p:sp>
      <p:graphicFrame>
        <p:nvGraphicFramePr>
          <p:cNvPr id="3" name="Content Placeholder 3">
            <a:extLst>
              <a:ext uri="{FF2B5EF4-FFF2-40B4-BE49-F238E27FC236}">
                <a16:creationId xmlns:a16="http://schemas.microsoft.com/office/drawing/2014/main" id="{7FB2CF06-3486-428E-BD59-FE4A31DC6F41}"/>
              </a:ext>
            </a:extLst>
          </p:cNvPr>
          <p:cNvGraphicFramePr>
            <a:graphicFrameLocks/>
          </p:cNvGraphicFramePr>
          <p:nvPr>
            <p:extLst>
              <p:ext uri="{D42A27DB-BD31-4B8C-83A1-F6EECF244321}">
                <p14:modId xmlns:p14="http://schemas.microsoft.com/office/powerpoint/2010/main" val="3874885654"/>
              </p:ext>
            </p:extLst>
          </p:nvPr>
        </p:nvGraphicFramePr>
        <p:xfrm>
          <a:off x="2814083" y="3911482"/>
          <a:ext cx="19322902" cy="7406640"/>
        </p:xfrm>
        <a:graphic>
          <a:graphicData uri="http://schemas.openxmlformats.org/drawingml/2006/table">
            <a:tbl>
              <a:tblPr firstRow="1" bandRow="1">
                <a:tableStyleId>{5C22544A-7EE6-4342-B048-85BDC9FD1C3A}</a:tableStyleId>
              </a:tblPr>
              <a:tblGrid>
                <a:gridCol w="10169948">
                  <a:extLst>
                    <a:ext uri="{9D8B030D-6E8A-4147-A177-3AD203B41FA5}">
                      <a16:colId xmlns:a16="http://schemas.microsoft.com/office/drawing/2014/main" val="20000"/>
                    </a:ext>
                  </a:extLst>
                </a:gridCol>
                <a:gridCol w="9152954">
                  <a:extLst>
                    <a:ext uri="{9D8B030D-6E8A-4147-A177-3AD203B41FA5}">
                      <a16:colId xmlns:a16="http://schemas.microsoft.com/office/drawing/2014/main" val="20001"/>
                    </a:ext>
                  </a:extLst>
                </a:gridCol>
              </a:tblGrid>
              <a:tr h="0">
                <a:tc>
                  <a:txBody>
                    <a:bodyPr/>
                    <a:lstStyle/>
                    <a:p>
                      <a:pPr algn="ctr"/>
                      <a:r>
                        <a:rPr lang="en-US" dirty="0">
                          <a:solidFill>
                            <a:schemeClr val="bg1"/>
                          </a:solidFill>
                        </a:rPr>
                        <a:t>Ecological Question</a:t>
                      </a:r>
                    </a:p>
                  </a:txBody>
                  <a:tcPr/>
                </a:tc>
                <a:tc>
                  <a:txBody>
                    <a:bodyPr/>
                    <a:lstStyle/>
                    <a:p>
                      <a:pPr algn="ctr"/>
                      <a:r>
                        <a:rPr lang="en-US" dirty="0">
                          <a:solidFill>
                            <a:schemeClr val="bg1"/>
                          </a:solidFill>
                        </a:rPr>
                        <a:t>Example</a:t>
                      </a:r>
                      <a:r>
                        <a:rPr lang="en-US" baseline="0" dirty="0">
                          <a:solidFill>
                            <a:schemeClr val="bg1"/>
                          </a:solidFill>
                        </a:rPr>
                        <a:t> </a:t>
                      </a:r>
                      <a:r>
                        <a:rPr lang="en-US" dirty="0">
                          <a:solidFill>
                            <a:schemeClr val="bg1"/>
                          </a:solidFill>
                        </a:rPr>
                        <a:t>Modeling Approaches</a:t>
                      </a:r>
                    </a:p>
                  </a:txBody>
                  <a:tcPr/>
                </a:tc>
                <a:extLst>
                  <a:ext uri="{0D108BD9-81ED-4DB2-BD59-A6C34878D82A}">
                    <a16:rowId xmlns:a16="http://schemas.microsoft.com/office/drawing/2014/main" val="10000"/>
                  </a:ext>
                </a:extLst>
              </a:tr>
              <a:tr h="370840">
                <a:tc>
                  <a:txBody>
                    <a:bodyPr/>
                    <a:lstStyle/>
                    <a:p>
                      <a:r>
                        <a:rPr lang="en-US" dirty="0">
                          <a:solidFill>
                            <a:schemeClr val="tx2"/>
                          </a:solidFill>
                        </a:rPr>
                        <a:t>Where might species </a:t>
                      </a:r>
                      <a:r>
                        <a:rPr lang="en-US" i="1" baseline="0" dirty="0">
                          <a:solidFill>
                            <a:schemeClr val="tx2"/>
                          </a:solidFill>
                        </a:rPr>
                        <a:t>X</a:t>
                      </a:r>
                      <a:r>
                        <a:rPr lang="en-US" baseline="0" dirty="0">
                          <a:solidFill>
                            <a:schemeClr val="tx2"/>
                          </a:solidFill>
                        </a:rPr>
                        <a:t> be found?</a:t>
                      </a:r>
                      <a:endParaRPr lang="en-US" dirty="0">
                        <a:solidFill>
                          <a:schemeClr val="tx2"/>
                        </a:solidFill>
                      </a:endParaRPr>
                    </a:p>
                  </a:txBody>
                  <a:tcPr/>
                </a:tc>
                <a:tc>
                  <a:txBody>
                    <a:bodyPr/>
                    <a:lstStyle/>
                    <a:p>
                      <a:r>
                        <a:rPr lang="en-US" dirty="0">
                          <a:solidFill>
                            <a:schemeClr val="tx2"/>
                          </a:solidFill>
                        </a:rPr>
                        <a:t>Habitat suitability index (HSI), </a:t>
                      </a:r>
                    </a:p>
                    <a:p>
                      <a:r>
                        <a:rPr lang="en-US" dirty="0">
                          <a:solidFill>
                            <a:schemeClr val="tx2"/>
                          </a:solidFill>
                        </a:rPr>
                        <a:t>GIS-based regression</a:t>
                      </a:r>
                    </a:p>
                  </a:txBody>
                  <a:tcPr/>
                </a:tc>
                <a:extLst>
                  <a:ext uri="{0D108BD9-81ED-4DB2-BD59-A6C34878D82A}">
                    <a16:rowId xmlns:a16="http://schemas.microsoft.com/office/drawing/2014/main" val="10001"/>
                  </a:ext>
                </a:extLst>
              </a:tr>
              <a:tr h="370840">
                <a:tc>
                  <a:txBody>
                    <a:bodyPr/>
                    <a:lstStyle/>
                    <a:p>
                      <a:r>
                        <a:rPr lang="en-US" dirty="0">
                          <a:solidFill>
                            <a:schemeClr val="tx2"/>
                          </a:solidFill>
                        </a:rPr>
                        <a:t>How will climate change affect species </a:t>
                      </a:r>
                      <a:r>
                        <a:rPr lang="en-US" i="1" dirty="0">
                          <a:solidFill>
                            <a:schemeClr val="tx2"/>
                          </a:solidFill>
                        </a:rPr>
                        <a:t>X</a:t>
                      </a:r>
                      <a:r>
                        <a:rPr lang="en-US" dirty="0">
                          <a:solidFill>
                            <a:schemeClr val="tx2"/>
                          </a:solidFill>
                        </a:rPr>
                        <a:t>?</a:t>
                      </a:r>
                    </a:p>
                  </a:txBody>
                  <a:tcPr/>
                </a:tc>
                <a:tc>
                  <a:txBody>
                    <a:bodyPr/>
                    <a:lstStyle/>
                    <a:p>
                      <a:r>
                        <a:rPr lang="en-US" dirty="0">
                          <a:solidFill>
                            <a:schemeClr val="tx2"/>
                          </a:solidFill>
                        </a:rPr>
                        <a:t>Individual (agent) ,</a:t>
                      </a:r>
                      <a:r>
                        <a:rPr lang="en-US" baseline="0" dirty="0">
                          <a:solidFill>
                            <a:schemeClr val="tx2"/>
                          </a:solidFill>
                        </a:rPr>
                        <a:t> HSI modeling</a:t>
                      </a:r>
                      <a:endParaRPr lang="en-US" dirty="0">
                        <a:solidFill>
                          <a:schemeClr val="tx2"/>
                        </a:solidFill>
                      </a:endParaRPr>
                    </a:p>
                  </a:txBody>
                  <a:tcPr/>
                </a:tc>
                <a:extLst>
                  <a:ext uri="{0D108BD9-81ED-4DB2-BD59-A6C34878D82A}">
                    <a16:rowId xmlns:a16="http://schemas.microsoft.com/office/drawing/2014/main" val="10002"/>
                  </a:ext>
                </a:extLst>
              </a:tr>
              <a:tr h="370840">
                <a:tc>
                  <a:txBody>
                    <a:bodyPr/>
                    <a:lstStyle/>
                    <a:p>
                      <a:r>
                        <a:rPr lang="en-US" dirty="0">
                          <a:solidFill>
                            <a:schemeClr val="tx2"/>
                          </a:solidFill>
                        </a:rPr>
                        <a:t>Will species </a:t>
                      </a:r>
                      <a:r>
                        <a:rPr lang="en-US" i="1" dirty="0">
                          <a:solidFill>
                            <a:schemeClr val="tx2"/>
                          </a:solidFill>
                        </a:rPr>
                        <a:t>X</a:t>
                      </a:r>
                      <a:r>
                        <a:rPr lang="en-US" dirty="0">
                          <a:solidFill>
                            <a:schemeClr val="tx2"/>
                          </a:solidFill>
                        </a:rPr>
                        <a:t> persist</a:t>
                      </a:r>
                      <a:r>
                        <a:rPr lang="en-US" baseline="0" dirty="0">
                          <a:solidFill>
                            <a:schemeClr val="tx2"/>
                          </a:solidFill>
                        </a:rPr>
                        <a:t> in region </a:t>
                      </a:r>
                      <a:r>
                        <a:rPr lang="en-US" i="1" baseline="0" dirty="0">
                          <a:solidFill>
                            <a:schemeClr val="tx2"/>
                          </a:solidFill>
                        </a:rPr>
                        <a:t>Y</a:t>
                      </a:r>
                      <a:r>
                        <a:rPr lang="en-US" i="0" baseline="0" dirty="0">
                          <a:solidFill>
                            <a:schemeClr val="tx2"/>
                          </a:solidFill>
                        </a:rPr>
                        <a:t> </a:t>
                      </a:r>
                      <a:r>
                        <a:rPr lang="en-US" dirty="0">
                          <a:solidFill>
                            <a:schemeClr val="tx2"/>
                          </a:solidFill>
                        </a:rPr>
                        <a:t>with habitat fragmentation?</a:t>
                      </a:r>
                    </a:p>
                  </a:txBody>
                  <a:tcPr/>
                </a:tc>
                <a:tc>
                  <a:txBody>
                    <a:bodyPr/>
                    <a:lstStyle/>
                    <a:p>
                      <a:r>
                        <a:rPr lang="en-US" dirty="0">
                          <a:solidFill>
                            <a:schemeClr val="tx2"/>
                          </a:solidFill>
                        </a:rPr>
                        <a:t>GIS, </a:t>
                      </a:r>
                      <a:r>
                        <a:rPr lang="en-US" dirty="0" err="1">
                          <a:solidFill>
                            <a:schemeClr val="tx2"/>
                          </a:solidFill>
                        </a:rPr>
                        <a:t>Metapopulation</a:t>
                      </a:r>
                      <a:r>
                        <a:rPr lang="en-US" baseline="0" dirty="0">
                          <a:solidFill>
                            <a:schemeClr val="tx2"/>
                          </a:solidFill>
                        </a:rPr>
                        <a:t>, Agent-based</a:t>
                      </a:r>
                      <a:endParaRPr lang="en-US" dirty="0">
                        <a:solidFill>
                          <a:schemeClr val="tx2"/>
                        </a:solidFill>
                      </a:endParaRPr>
                    </a:p>
                  </a:txBody>
                  <a:tcPr/>
                </a:tc>
                <a:extLst>
                  <a:ext uri="{0D108BD9-81ED-4DB2-BD59-A6C34878D82A}">
                    <a16:rowId xmlns:a16="http://schemas.microsoft.com/office/drawing/2014/main" val="10003"/>
                  </a:ext>
                </a:extLst>
              </a:tr>
              <a:tr h="370840">
                <a:tc>
                  <a:txBody>
                    <a:bodyPr/>
                    <a:lstStyle/>
                    <a:p>
                      <a:r>
                        <a:rPr lang="en-US" dirty="0">
                          <a:solidFill>
                            <a:schemeClr val="tx2"/>
                          </a:solidFill>
                        </a:rPr>
                        <a:t>How rapidly will species </a:t>
                      </a:r>
                      <a:r>
                        <a:rPr lang="en-US" i="1" dirty="0">
                          <a:solidFill>
                            <a:schemeClr val="tx2"/>
                          </a:solidFill>
                        </a:rPr>
                        <a:t>X</a:t>
                      </a:r>
                      <a:r>
                        <a:rPr lang="en-US" dirty="0">
                          <a:solidFill>
                            <a:schemeClr val="tx2"/>
                          </a:solidFill>
                        </a:rPr>
                        <a:t> invade area </a:t>
                      </a:r>
                      <a:r>
                        <a:rPr lang="en-US" i="1" dirty="0">
                          <a:solidFill>
                            <a:schemeClr val="tx2"/>
                          </a:solidFill>
                        </a:rPr>
                        <a:t>Y</a:t>
                      </a:r>
                      <a:r>
                        <a:rPr lang="en-US" dirty="0">
                          <a:solidFill>
                            <a:schemeClr val="tx2"/>
                          </a:solidFill>
                        </a:rPr>
                        <a:t>?</a:t>
                      </a:r>
                    </a:p>
                  </a:txBody>
                  <a:tcPr/>
                </a:tc>
                <a:tc>
                  <a:txBody>
                    <a:bodyPr/>
                    <a:lstStyle/>
                    <a:p>
                      <a:r>
                        <a:rPr lang="en-US" dirty="0">
                          <a:solidFill>
                            <a:schemeClr val="tx2"/>
                          </a:solidFill>
                        </a:rPr>
                        <a:t>Agent-based ,GIS, System</a:t>
                      </a:r>
                      <a:r>
                        <a:rPr lang="en-US" baseline="0" dirty="0">
                          <a:solidFill>
                            <a:schemeClr val="tx2"/>
                          </a:solidFill>
                        </a:rPr>
                        <a:t> dynamics</a:t>
                      </a:r>
                      <a:endParaRPr lang="en-US" dirty="0">
                        <a:solidFill>
                          <a:schemeClr val="tx2"/>
                        </a:solidFill>
                      </a:endParaRPr>
                    </a:p>
                  </a:txBody>
                  <a:tcPr/>
                </a:tc>
                <a:extLst>
                  <a:ext uri="{0D108BD9-81ED-4DB2-BD59-A6C34878D82A}">
                    <a16:rowId xmlns:a16="http://schemas.microsoft.com/office/drawing/2014/main" val="10004"/>
                  </a:ext>
                </a:extLst>
              </a:tr>
              <a:tr h="370840">
                <a:tc>
                  <a:txBody>
                    <a:bodyPr/>
                    <a:lstStyle/>
                    <a:p>
                      <a:r>
                        <a:rPr lang="en-US" dirty="0">
                          <a:solidFill>
                            <a:schemeClr val="tx2"/>
                          </a:solidFill>
                        </a:rPr>
                        <a:t>How will disease </a:t>
                      </a:r>
                      <a:r>
                        <a:rPr lang="en-US" i="1" dirty="0">
                          <a:solidFill>
                            <a:schemeClr val="tx2"/>
                          </a:solidFill>
                        </a:rPr>
                        <a:t>X </a:t>
                      </a:r>
                      <a:r>
                        <a:rPr lang="en-US" dirty="0">
                          <a:solidFill>
                            <a:schemeClr val="tx2"/>
                          </a:solidFill>
                        </a:rPr>
                        <a:t>spread</a:t>
                      </a:r>
                      <a:r>
                        <a:rPr lang="en-US" baseline="0" dirty="0">
                          <a:solidFill>
                            <a:schemeClr val="tx2"/>
                          </a:solidFill>
                        </a:rPr>
                        <a:t> through species </a:t>
                      </a:r>
                      <a:r>
                        <a:rPr lang="en-US" i="1" baseline="0" dirty="0">
                          <a:solidFill>
                            <a:schemeClr val="tx2"/>
                          </a:solidFill>
                        </a:rPr>
                        <a:t>Y</a:t>
                      </a:r>
                      <a:r>
                        <a:rPr lang="en-US" baseline="0" dirty="0">
                          <a:solidFill>
                            <a:schemeClr val="tx2"/>
                          </a:solidFill>
                        </a:rPr>
                        <a:t>?</a:t>
                      </a:r>
                      <a:endParaRPr lang="en-US" dirty="0">
                        <a:solidFill>
                          <a:schemeClr val="tx2"/>
                        </a:solidFill>
                      </a:endParaRPr>
                    </a:p>
                  </a:txBody>
                  <a:tcPr/>
                </a:tc>
                <a:tc>
                  <a:txBody>
                    <a:bodyPr/>
                    <a:lstStyle/>
                    <a:p>
                      <a:r>
                        <a:rPr lang="en-US" dirty="0">
                          <a:solidFill>
                            <a:schemeClr val="tx2"/>
                          </a:solidFill>
                        </a:rPr>
                        <a:t>Demographic,</a:t>
                      </a:r>
                      <a:r>
                        <a:rPr lang="en-US" baseline="0" dirty="0">
                          <a:solidFill>
                            <a:schemeClr val="tx2"/>
                          </a:solidFill>
                        </a:rPr>
                        <a:t> </a:t>
                      </a:r>
                      <a:r>
                        <a:rPr lang="en-US" dirty="0">
                          <a:solidFill>
                            <a:schemeClr val="tx2"/>
                          </a:solidFill>
                        </a:rPr>
                        <a:t>Agent-based</a:t>
                      </a:r>
                      <a:r>
                        <a:rPr lang="en-US" baseline="0" dirty="0">
                          <a:solidFill>
                            <a:schemeClr val="tx2"/>
                          </a:solidFill>
                        </a:rPr>
                        <a:t>,</a:t>
                      </a:r>
                      <a:r>
                        <a:rPr lang="en-US" dirty="0">
                          <a:solidFill>
                            <a:schemeClr val="tx2"/>
                          </a:solidFill>
                        </a:rPr>
                        <a:t> GIS</a:t>
                      </a:r>
                    </a:p>
                  </a:txBody>
                  <a:tcPr/>
                </a:tc>
                <a:extLst>
                  <a:ext uri="{0D108BD9-81ED-4DB2-BD59-A6C34878D82A}">
                    <a16:rowId xmlns:a16="http://schemas.microsoft.com/office/drawing/2014/main" val="10005"/>
                  </a:ext>
                </a:extLst>
              </a:tr>
              <a:tr h="370840">
                <a:tc>
                  <a:txBody>
                    <a:bodyPr/>
                    <a:lstStyle/>
                    <a:p>
                      <a:r>
                        <a:rPr lang="en-US" dirty="0">
                          <a:solidFill>
                            <a:schemeClr val="tx2"/>
                          </a:solidFill>
                        </a:rPr>
                        <a:t>How will pollutant </a:t>
                      </a:r>
                      <a:r>
                        <a:rPr lang="en-US" i="1" dirty="0">
                          <a:solidFill>
                            <a:schemeClr val="tx2"/>
                          </a:solidFill>
                        </a:rPr>
                        <a:t>M</a:t>
                      </a:r>
                      <a:r>
                        <a:rPr lang="en-US" dirty="0">
                          <a:solidFill>
                            <a:schemeClr val="tx2"/>
                          </a:solidFill>
                        </a:rPr>
                        <a:t> affect species </a:t>
                      </a:r>
                      <a:r>
                        <a:rPr lang="en-US" i="1" dirty="0">
                          <a:solidFill>
                            <a:schemeClr val="tx2"/>
                          </a:solidFill>
                        </a:rPr>
                        <a:t>X</a:t>
                      </a:r>
                      <a:r>
                        <a:rPr lang="en-US" dirty="0">
                          <a:solidFill>
                            <a:schemeClr val="tx2"/>
                          </a:solidFill>
                        </a:rPr>
                        <a:t>?</a:t>
                      </a:r>
                    </a:p>
                  </a:txBody>
                  <a:tcPr/>
                </a:tc>
                <a:tc>
                  <a:txBody>
                    <a:bodyPr/>
                    <a:lstStyle/>
                    <a:p>
                      <a:r>
                        <a:rPr lang="en-US" dirty="0">
                          <a:solidFill>
                            <a:schemeClr val="tx2"/>
                          </a:solidFill>
                        </a:rPr>
                        <a:t>Biochemical model,</a:t>
                      </a:r>
                      <a:r>
                        <a:rPr lang="en-US" baseline="0" dirty="0">
                          <a:solidFill>
                            <a:schemeClr val="tx2"/>
                          </a:solidFill>
                        </a:rPr>
                        <a:t> statistical analysis of experimental data</a:t>
                      </a:r>
                      <a:endParaRPr lang="en-US" dirty="0">
                        <a:solidFill>
                          <a:schemeClr val="tx2"/>
                        </a:solidFill>
                      </a:endParaRPr>
                    </a:p>
                  </a:txBody>
                  <a:tcPr/>
                </a:tc>
                <a:extLst>
                  <a:ext uri="{0D108BD9-81ED-4DB2-BD59-A6C34878D82A}">
                    <a16:rowId xmlns:a16="http://schemas.microsoft.com/office/drawing/2014/main" val="10006"/>
                  </a:ext>
                </a:extLst>
              </a:tr>
              <a:tr h="370840">
                <a:tc>
                  <a:txBody>
                    <a:bodyPr/>
                    <a:lstStyle/>
                    <a:p>
                      <a:r>
                        <a:rPr lang="en-US" dirty="0">
                          <a:solidFill>
                            <a:schemeClr val="tx2"/>
                          </a:solidFill>
                        </a:rPr>
                        <a:t>How much timber can</a:t>
                      </a:r>
                      <a:r>
                        <a:rPr lang="en-US" baseline="0" dirty="0">
                          <a:solidFill>
                            <a:schemeClr val="tx2"/>
                          </a:solidFill>
                        </a:rPr>
                        <a:t> be harvested</a:t>
                      </a:r>
                      <a:endParaRPr lang="en-US" dirty="0">
                        <a:solidFill>
                          <a:schemeClr val="tx2"/>
                        </a:solidFill>
                      </a:endParaRPr>
                    </a:p>
                  </a:txBody>
                  <a:tcPr/>
                </a:tc>
                <a:tc>
                  <a:txBody>
                    <a:bodyPr/>
                    <a:lstStyle/>
                    <a:p>
                      <a:r>
                        <a:rPr lang="en-US" dirty="0">
                          <a:solidFill>
                            <a:schemeClr val="tx2"/>
                          </a:solidFill>
                        </a:rPr>
                        <a:t>Forest growth model</a:t>
                      </a:r>
                    </a:p>
                  </a:txBody>
                  <a:tcPr/>
                </a:tc>
                <a:extLst>
                  <a:ext uri="{0D108BD9-81ED-4DB2-BD59-A6C34878D82A}">
                    <a16:rowId xmlns:a16="http://schemas.microsoft.com/office/drawing/2014/main" val="10007"/>
                  </a:ext>
                </a:extLst>
              </a:tr>
              <a:tr h="370840">
                <a:tc>
                  <a:txBody>
                    <a:bodyPr/>
                    <a:lstStyle/>
                    <a:p>
                      <a:r>
                        <a:rPr lang="en-US" dirty="0">
                          <a:solidFill>
                            <a:schemeClr val="tx2"/>
                          </a:solidFill>
                        </a:rPr>
                        <a:t>How can we control pest species </a:t>
                      </a:r>
                      <a:r>
                        <a:rPr lang="en-US" i="1" dirty="0">
                          <a:solidFill>
                            <a:schemeClr val="tx2"/>
                          </a:solidFill>
                        </a:rPr>
                        <a:t>X</a:t>
                      </a:r>
                      <a:r>
                        <a:rPr lang="en-US" dirty="0">
                          <a:solidFill>
                            <a:schemeClr val="tx2"/>
                          </a:solidFill>
                        </a:rPr>
                        <a:t>?</a:t>
                      </a:r>
                    </a:p>
                  </a:txBody>
                  <a:tcPr/>
                </a:tc>
                <a:tc>
                  <a:txBody>
                    <a:bodyPr/>
                    <a:lstStyle/>
                    <a:p>
                      <a:r>
                        <a:rPr lang="en-US" dirty="0">
                          <a:solidFill>
                            <a:schemeClr val="tx2"/>
                          </a:solidFill>
                        </a:rPr>
                        <a:t>HSI, Agent-based,</a:t>
                      </a:r>
                      <a:r>
                        <a:rPr lang="en-US" baseline="0" dirty="0">
                          <a:solidFill>
                            <a:schemeClr val="tx2"/>
                          </a:solidFill>
                        </a:rPr>
                        <a:t> </a:t>
                      </a:r>
                      <a:r>
                        <a:rPr lang="en-US" dirty="0">
                          <a:solidFill>
                            <a:schemeClr val="tx2"/>
                          </a:solidFill>
                        </a:rPr>
                        <a:t>System dynamics</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739254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E8E8-DB3A-4DCB-920B-46E5373D1529}"/>
              </a:ext>
            </a:extLst>
          </p:cNvPr>
          <p:cNvSpPr>
            <a:spLocks noGrp="1"/>
          </p:cNvSpPr>
          <p:nvPr>
            <p:ph type="title"/>
          </p:nvPr>
        </p:nvSpPr>
        <p:spPr>
          <a:xfrm>
            <a:off x="2522119" y="229783"/>
            <a:ext cx="22346179" cy="1612902"/>
          </a:xfrm>
        </p:spPr>
        <p:txBody>
          <a:bodyPr>
            <a:normAutofit fontScale="90000"/>
          </a:bodyPr>
          <a:lstStyle/>
          <a:p>
            <a:r>
              <a:rPr lang="en-US" b="1" dirty="0">
                <a:solidFill>
                  <a:schemeClr val="tx2"/>
                </a:solidFill>
                <a:latin typeface="Playfair Display SC" panose="00000500000000000000" pitchFamily="50" charset="0"/>
              </a:rPr>
              <a:t>Capturing marsh response to episodic sedimentation</a:t>
            </a:r>
          </a:p>
        </p:txBody>
      </p:sp>
      <p:sp>
        <p:nvSpPr>
          <p:cNvPr id="3" name="Content Placeholder 2">
            <a:extLst>
              <a:ext uri="{FF2B5EF4-FFF2-40B4-BE49-F238E27FC236}">
                <a16:creationId xmlns:a16="http://schemas.microsoft.com/office/drawing/2014/main" id="{C464FBA8-ACC4-476F-B84C-49863D17CE84}"/>
              </a:ext>
            </a:extLst>
          </p:cNvPr>
          <p:cNvSpPr>
            <a:spLocks noGrp="1"/>
          </p:cNvSpPr>
          <p:nvPr>
            <p:ph idx="1"/>
          </p:nvPr>
        </p:nvSpPr>
        <p:spPr>
          <a:xfrm>
            <a:off x="510094" y="2452246"/>
            <a:ext cx="15416918" cy="9433641"/>
          </a:xfrm>
        </p:spPr>
        <p:txBody>
          <a:bodyPr>
            <a:normAutofit fontScale="92500" lnSpcReduction="10000"/>
          </a:bodyPr>
          <a:lstStyle/>
          <a:p>
            <a:pPr marL="685629" indent="-685629">
              <a:buFont typeface="Arial" panose="020B0604020202020204" pitchFamily="34" charset="0"/>
              <a:buChar char="•"/>
            </a:pPr>
            <a:r>
              <a:rPr lang="en-US" sz="5599" dirty="0">
                <a:solidFill>
                  <a:schemeClr val="tx1"/>
                </a:solidFill>
                <a:latin typeface="+mn-lt"/>
              </a:rPr>
              <a:t>Biological vs. construction target elevations</a:t>
            </a:r>
          </a:p>
          <a:p>
            <a:pPr marL="1599800" lvl="1" indent="-685629"/>
            <a:r>
              <a:rPr lang="en-US" sz="4799" dirty="0">
                <a:solidFill>
                  <a:schemeClr val="tx1"/>
                </a:solidFill>
                <a:latin typeface="+mn-lt"/>
              </a:rPr>
              <a:t>Upper intertidal elevation results in greatest marsh resilience</a:t>
            </a:r>
          </a:p>
          <a:p>
            <a:pPr marL="1599800" lvl="1" indent="-685629"/>
            <a:r>
              <a:rPr lang="en-US" sz="4799" dirty="0">
                <a:solidFill>
                  <a:schemeClr val="tx1"/>
                </a:solidFill>
                <a:latin typeface="+mn-lt"/>
              </a:rPr>
              <a:t>Elevation relative to the tide changes over time</a:t>
            </a:r>
          </a:p>
          <a:p>
            <a:pPr marL="571357" indent="-571357">
              <a:buFont typeface="Arial" panose="020B0604020202020204" pitchFamily="34" charset="0"/>
              <a:buChar char="•"/>
            </a:pPr>
            <a:r>
              <a:rPr lang="en-US" sz="4799" dirty="0">
                <a:solidFill>
                  <a:schemeClr val="tx1"/>
                </a:solidFill>
                <a:latin typeface="+mn-lt"/>
              </a:rPr>
              <a:t>Marsh Equilibrium Model (MEM) projects future conditions based on known interactions between biomass and accretion</a:t>
            </a:r>
          </a:p>
          <a:p>
            <a:pPr lvl="1"/>
            <a:r>
              <a:rPr lang="en-US" sz="4799" dirty="0">
                <a:solidFill>
                  <a:schemeClr val="tx1"/>
                </a:solidFill>
                <a:latin typeface="+mn-lt"/>
              </a:rPr>
              <a:t>When do consolidation processes switch from being dominated by physical processes (modeled by PSDDF) to biologically-mediated processes?</a:t>
            </a:r>
          </a:p>
          <a:p>
            <a:pPr lvl="1"/>
            <a:r>
              <a:rPr lang="en-US" sz="4799" dirty="0">
                <a:solidFill>
                  <a:schemeClr val="tx1"/>
                </a:solidFill>
                <a:latin typeface="+mn-lt"/>
              </a:rPr>
              <a:t>How to model TLP-induced mortality (proportional to placement thicknesses?</a:t>
            </a:r>
          </a:p>
          <a:p>
            <a:pPr lvl="1"/>
            <a:r>
              <a:rPr lang="en-US" sz="4799" dirty="0">
                <a:solidFill>
                  <a:schemeClr val="tx1"/>
                </a:solidFill>
                <a:latin typeface="+mn-lt"/>
              </a:rPr>
              <a:t>How long does vegetation take to recover</a:t>
            </a:r>
          </a:p>
          <a:p>
            <a:r>
              <a:rPr lang="en-US" sz="4799" dirty="0">
                <a:solidFill>
                  <a:schemeClr val="tx1"/>
                </a:solidFill>
                <a:latin typeface="+mn-lt"/>
              </a:rPr>
              <a:t> </a:t>
            </a:r>
          </a:p>
          <a:p>
            <a:endParaRPr lang="en-US" sz="4799" dirty="0">
              <a:solidFill>
                <a:schemeClr val="tx1"/>
              </a:solidFill>
              <a:latin typeface="+mn-lt"/>
            </a:endParaRPr>
          </a:p>
          <a:p>
            <a:endParaRPr lang="en-US" sz="4799" dirty="0">
              <a:solidFill>
                <a:schemeClr val="tx1"/>
              </a:solidFill>
              <a:latin typeface="+mn-lt"/>
            </a:endParaRPr>
          </a:p>
          <a:p>
            <a:endParaRPr lang="en-US" sz="4799" dirty="0">
              <a:solidFill>
                <a:schemeClr val="tx1"/>
              </a:solidFill>
              <a:latin typeface="+mn-lt"/>
            </a:endParaRPr>
          </a:p>
        </p:txBody>
      </p:sp>
      <p:sp>
        <p:nvSpPr>
          <p:cNvPr id="5" name="Slide Number Placeholder 4">
            <a:extLst>
              <a:ext uri="{FF2B5EF4-FFF2-40B4-BE49-F238E27FC236}">
                <a16:creationId xmlns:a16="http://schemas.microsoft.com/office/drawing/2014/main" id="{D5E186D7-1C75-4650-92DB-C094265A8846}"/>
              </a:ext>
            </a:extLst>
          </p:cNvPr>
          <p:cNvSpPr>
            <a:spLocks noGrp="1"/>
          </p:cNvSpPr>
          <p:nvPr>
            <p:ph type="sldNum" sz="quarter" idx="11"/>
          </p:nvPr>
        </p:nvSpPr>
        <p:spPr/>
        <p:txBody>
          <a:bodyPr/>
          <a:lstStyle/>
          <a:p>
            <a:endParaRPr lang="en-US" dirty="0"/>
          </a:p>
        </p:txBody>
      </p:sp>
      <p:pic>
        <p:nvPicPr>
          <p:cNvPr id="6" name="Content Placeholder 6">
            <a:extLst>
              <a:ext uri="{FF2B5EF4-FFF2-40B4-BE49-F238E27FC236}">
                <a16:creationId xmlns:a16="http://schemas.microsoft.com/office/drawing/2014/main" id="{0F853509-AE63-4A6B-9D96-8F8BFF1113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24513" y="7521667"/>
            <a:ext cx="8243043" cy="4894305"/>
          </a:xfrm>
          <a:prstGeom prst="rect">
            <a:avLst/>
          </a:prstGeom>
        </p:spPr>
      </p:pic>
      <p:pic>
        <p:nvPicPr>
          <p:cNvPr id="7" name="Picture 6">
            <a:extLst>
              <a:ext uri="{FF2B5EF4-FFF2-40B4-BE49-F238E27FC236}">
                <a16:creationId xmlns:a16="http://schemas.microsoft.com/office/drawing/2014/main" id="{E5B1FFC6-9C85-4B1D-A255-97DD6ECE2A98}"/>
              </a:ext>
            </a:extLst>
          </p:cNvPr>
          <p:cNvPicPr>
            <a:picLocks noChangeAspect="1"/>
          </p:cNvPicPr>
          <p:nvPr/>
        </p:nvPicPr>
        <p:blipFill>
          <a:blip r:embed="rId3"/>
          <a:stretch>
            <a:fillRect/>
          </a:stretch>
        </p:blipFill>
        <p:spPr>
          <a:xfrm>
            <a:off x="15624514" y="1983634"/>
            <a:ext cx="6804687" cy="5073590"/>
          </a:xfrm>
          <a:prstGeom prst="rect">
            <a:avLst/>
          </a:prstGeom>
        </p:spPr>
      </p:pic>
    </p:spTree>
    <p:extLst>
      <p:ext uri="{BB962C8B-B14F-4D97-AF65-F5344CB8AC3E}">
        <p14:creationId xmlns:p14="http://schemas.microsoft.com/office/powerpoint/2010/main" val="23723196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D30A-5CAD-4289-A8E6-DBEA70716FCE}"/>
              </a:ext>
            </a:extLst>
          </p:cNvPr>
          <p:cNvSpPr>
            <a:spLocks noGrp="1"/>
          </p:cNvSpPr>
          <p:nvPr>
            <p:ph type="title"/>
          </p:nvPr>
        </p:nvSpPr>
        <p:spPr>
          <a:xfrm>
            <a:off x="2462484" y="348923"/>
            <a:ext cx="22346179" cy="1612902"/>
          </a:xfrm>
        </p:spPr>
        <p:txBody>
          <a:bodyPr>
            <a:normAutofit/>
          </a:bodyPr>
          <a:lstStyle/>
          <a:p>
            <a:r>
              <a:rPr lang="en-US" sz="7200" b="1" dirty="0">
                <a:solidFill>
                  <a:schemeClr val="tx2"/>
                </a:solidFill>
                <a:latin typeface="Playfair Display SC" panose="00000500000000000000" pitchFamily="50" charset="0"/>
              </a:rPr>
              <a:t>Conclusions &amp; Path Forward</a:t>
            </a:r>
          </a:p>
        </p:txBody>
      </p:sp>
      <p:sp>
        <p:nvSpPr>
          <p:cNvPr id="3" name="Content Placeholder 2">
            <a:extLst>
              <a:ext uri="{FF2B5EF4-FFF2-40B4-BE49-F238E27FC236}">
                <a16:creationId xmlns:a16="http://schemas.microsoft.com/office/drawing/2014/main" id="{CC9E0AA0-F8B6-4B1A-8394-AE948228398B}"/>
              </a:ext>
            </a:extLst>
          </p:cNvPr>
          <p:cNvSpPr>
            <a:spLocks noGrp="1"/>
          </p:cNvSpPr>
          <p:nvPr>
            <p:ph idx="1"/>
          </p:nvPr>
        </p:nvSpPr>
        <p:spPr>
          <a:xfrm>
            <a:off x="812588" y="2452251"/>
            <a:ext cx="22346179" cy="4691312"/>
          </a:xfrm>
        </p:spPr>
        <p:txBody>
          <a:bodyPr/>
          <a:lstStyle/>
          <a:p>
            <a:pPr marL="571357" indent="-571357">
              <a:buFont typeface="Arial" panose="020B0604020202020204" pitchFamily="34" charset="0"/>
              <a:buChar char="•"/>
            </a:pPr>
            <a:r>
              <a:rPr lang="en-US" sz="4799" dirty="0">
                <a:solidFill>
                  <a:schemeClr val="tx1"/>
                </a:solidFill>
                <a:latin typeface="+mn-lt"/>
              </a:rPr>
              <a:t>Significant progress has been made in last 15 years on improving ecological modeling practices towards integrated solution</a:t>
            </a:r>
          </a:p>
          <a:p>
            <a:pPr marL="571357" indent="-571357">
              <a:buFont typeface="Arial" panose="020B0604020202020204" pitchFamily="34" charset="0"/>
              <a:buChar char="•"/>
            </a:pPr>
            <a:r>
              <a:rPr lang="en-US" sz="4799" dirty="0">
                <a:solidFill>
                  <a:schemeClr val="tx1"/>
                </a:solidFill>
                <a:latin typeface="+mn-lt"/>
              </a:rPr>
              <a:t>Modeling is headed towards a process-based approach that understands linkages across scales and among models</a:t>
            </a:r>
          </a:p>
          <a:p>
            <a:pPr marL="571357" indent="-571357">
              <a:buFont typeface="Arial" panose="020B0604020202020204" pitchFamily="34" charset="0"/>
              <a:buChar char="•"/>
            </a:pPr>
            <a:r>
              <a:rPr lang="en-US" sz="4799" dirty="0">
                <a:solidFill>
                  <a:schemeClr val="tx1"/>
                </a:solidFill>
                <a:latin typeface="+mn-lt"/>
              </a:rPr>
              <a:t>Research is needed on systems-level approaches centered on within-system interactions (e.g., how different types of NNBF interact with each other)</a:t>
            </a:r>
            <a:endParaRPr lang="en-US" b="0" dirty="0">
              <a:solidFill>
                <a:schemeClr val="tx1"/>
              </a:solidFill>
              <a:latin typeface="+mn-lt"/>
            </a:endParaRPr>
          </a:p>
        </p:txBody>
      </p:sp>
      <p:sp>
        <p:nvSpPr>
          <p:cNvPr id="5" name="Slide Number Placeholder 4">
            <a:extLst>
              <a:ext uri="{FF2B5EF4-FFF2-40B4-BE49-F238E27FC236}">
                <a16:creationId xmlns:a16="http://schemas.microsoft.com/office/drawing/2014/main" id="{C1100A33-1443-41F7-9DB3-25574A4302F0}"/>
              </a:ext>
            </a:extLst>
          </p:cNvPr>
          <p:cNvSpPr>
            <a:spLocks noGrp="1"/>
          </p:cNvSpPr>
          <p:nvPr>
            <p:ph type="sldNum" sz="quarter" idx="11"/>
          </p:nvPr>
        </p:nvSpPr>
        <p:spPr/>
        <p:txBody>
          <a:bodyPr/>
          <a:lstStyle/>
          <a:p>
            <a:endParaRPr lang="en-US" dirty="0"/>
          </a:p>
        </p:txBody>
      </p:sp>
      <p:grpSp>
        <p:nvGrpSpPr>
          <p:cNvPr id="8" name="Group 7">
            <a:extLst>
              <a:ext uri="{FF2B5EF4-FFF2-40B4-BE49-F238E27FC236}">
                <a16:creationId xmlns:a16="http://schemas.microsoft.com/office/drawing/2014/main" id="{44EC8CA7-47EE-481E-9304-A27399F42AE1}"/>
              </a:ext>
            </a:extLst>
          </p:cNvPr>
          <p:cNvGrpSpPr/>
          <p:nvPr/>
        </p:nvGrpSpPr>
        <p:grpSpPr>
          <a:xfrm>
            <a:off x="8149795" y="7143563"/>
            <a:ext cx="7669158" cy="5795716"/>
            <a:chOff x="3376656" y="3571818"/>
            <a:chExt cx="3835578" cy="2898613"/>
          </a:xfrm>
        </p:grpSpPr>
        <p:sp>
          <p:nvSpPr>
            <p:cNvPr id="7" name="Rectangle 6">
              <a:extLst>
                <a:ext uri="{FF2B5EF4-FFF2-40B4-BE49-F238E27FC236}">
                  <a16:creationId xmlns:a16="http://schemas.microsoft.com/office/drawing/2014/main" id="{279FD299-26CD-404C-9BF0-C429405C787D}"/>
                </a:ext>
              </a:extLst>
            </p:cNvPr>
            <p:cNvSpPr/>
            <p:nvPr/>
          </p:nvSpPr>
          <p:spPr>
            <a:xfrm>
              <a:off x="3406314" y="3571818"/>
              <a:ext cx="3776263" cy="27092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198" dirty="0"/>
            </a:p>
          </p:txBody>
        </p:sp>
        <p:pic>
          <p:nvPicPr>
            <p:cNvPr id="6" name="Picture 5">
              <a:extLst>
                <a:ext uri="{FF2B5EF4-FFF2-40B4-BE49-F238E27FC236}">
                  <a16:creationId xmlns:a16="http://schemas.microsoft.com/office/drawing/2014/main" id="{6796D11C-3A2C-4648-AB0E-8F706CF5D5BB}"/>
                </a:ext>
              </a:extLst>
            </p:cNvPr>
            <p:cNvPicPr>
              <a:picLocks noChangeAspect="1"/>
            </p:cNvPicPr>
            <p:nvPr/>
          </p:nvPicPr>
          <p:blipFill>
            <a:blip r:embed="rId2"/>
            <a:stretch>
              <a:fillRect/>
            </a:stretch>
          </p:blipFill>
          <p:spPr>
            <a:xfrm>
              <a:off x="3376656" y="3826244"/>
              <a:ext cx="3835578" cy="2644187"/>
            </a:xfrm>
            <a:prstGeom prst="rect">
              <a:avLst/>
            </a:prstGeom>
          </p:spPr>
        </p:pic>
      </p:grpSp>
    </p:spTree>
    <p:extLst>
      <p:ext uri="{BB962C8B-B14F-4D97-AF65-F5344CB8AC3E}">
        <p14:creationId xmlns:p14="http://schemas.microsoft.com/office/powerpoint/2010/main" val="1363250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3DE72-B122-4608-BD3F-9352C2A3C285}"/>
              </a:ext>
            </a:extLst>
          </p:cNvPr>
          <p:cNvSpPr>
            <a:spLocks noGrp="1"/>
          </p:cNvSpPr>
          <p:nvPr>
            <p:ph type="title"/>
          </p:nvPr>
        </p:nvSpPr>
        <p:spPr>
          <a:xfrm>
            <a:off x="2541996" y="522100"/>
            <a:ext cx="22346179" cy="1612902"/>
          </a:xfrm>
        </p:spPr>
        <p:txBody>
          <a:bodyPr/>
          <a:lstStyle/>
          <a:p>
            <a:r>
              <a:rPr lang="en-US" dirty="0">
                <a:solidFill>
                  <a:schemeClr val="accent1"/>
                </a:solidFill>
                <a:latin typeface="Playfair Display SC" panose="00000500000000000000" pitchFamily="50" charset="0"/>
              </a:rPr>
              <a:t>Acknowledgments</a:t>
            </a:r>
          </a:p>
        </p:txBody>
      </p:sp>
      <p:sp>
        <p:nvSpPr>
          <p:cNvPr id="3" name="Content Placeholder 2">
            <a:extLst>
              <a:ext uri="{FF2B5EF4-FFF2-40B4-BE49-F238E27FC236}">
                <a16:creationId xmlns:a16="http://schemas.microsoft.com/office/drawing/2014/main" id="{94136F03-132A-4681-86F3-C425CCF8AE71}"/>
              </a:ext>
            </a:extLst>
          </p:cNvPr>
          <p:cNvSpPr>
            <a:spLocks noGrp="1"/>
          </p:cNvSpPr>
          <p:nvPr>
            <p:ph idx="1"/>
          </p:nvPr>
        </p:nvSpPr>
        <p:spPr/>
        <p:txBody>
          <a:bodyPr/>
          <a:lstStyle/>
          <a:p>
            <a:r>
              <a:rPr lang="en-US" dirty="0">
                <a:solidFill>
                  <a:schemeClr val="accent1"/>
                </a:solidFill>
                <a:latin typeface="+mn-lt"/>
              </a:rPr>
              <a:t>US Army ERDC Integrated Ecological Modeling Team</a:t>
            </a:r>
          </a:p>
          <a:p>
            <a:r>
              <a:rPr lang="en-US" dirty="0">
                <a:solidFill>
                  <a:schemeClr val="accent1"/>
                </a:solidFill>
                <a:latin typeface="+mn-lt"/>
              </a:rPr>
              <a:t>	Drs. Candice Piercy, P.E.; Brook Herman, </a:t>
            </a:r>
            <a:r>
              <a:rPr lang="en-US" dirty="0" err="1">
                <a:solidFill>
                  <a:schemeClr val="accent1"/>
                </a:solidFill>
                <a:latin typeface="+mn-lt"/>
              </a:rPr>
              <a:t>Safra</a:t>
            </a:r>
            <a:r>
              <a:rPr lang="en-US" dirty="0">
                <a:solidFill>
                  <a:schemeClr val="accent1"/>
                </a:solidFill>
                <a:latin typeface="+mn-lt"/>
              </a:rPr>
              <a:t> Altman &amp; Kyle McKay, P.E.</a:t>
            </a:r>
          </a:p>
          <a:p>
            <a:r>
              <a:rPr lang="en-US" dirty="0">
                <a:solidFill>
                  <a:schemeClr val="accent1"/>
                </a:solidFill>
                <a:latin typeface="+mn-lt"/>
              </a:rPr>
              <a:t>	Carra Carrillo &amp; </a:t>
            </a:r>
            <a:r>
              <a:rPr lang="en-US" dirty="0" err="1">
                <a:solidFill>
                  <a:schemeClr val="accent1"/>
                </a:solidFill>
                <a:latin typeface="+mn-lt"/>
              </a:rPr>
              <a:t>Darixa</a:t>
            </a:r>
            <a:r>
              <a:rPr lang="en-US" dirty="0">
                <a:solidFill>
                  <a:schemeClr val="accent1"/>
                </a:solidFill>
                <a:latin typeface="+mn-lt"/>
              </a:rPr>
              <a:t> Abrams-Hernandez</a:t>
            </a:r>
          </a:p>
        </p:txBody>
      </p:sp>
      <p:sp>
        <p:nvSpPr>
          <p:cNvPr id="4" name="Slide Number Placeholder 3">
            <a:extLst>
              <a:ext uri="{FF2B5EF4-FFF2-40B4-BE49-F238E27FC236}">
                <a16:creationId xmlns:a16="http://schemas.microsoft.com/office/drawing/2014/main" id="{E9EA31FF-A022-49A9-AE00-0D663683D4C4}"/>
              </a:ext>
            </a:extLst>
          </p:cNvPr>
          <p:cNvSpPr>
            <a:spLocks noGrp="1"/>
          </p:cNvSpPr>
          <p:nvPr>
            <p:ph type="sldNum" sz="quarter" idx="11"/>
          </p:nvPr>
        </p:nvSpPr>
        <p:spPr/>
        <p:txBody>
          <a:bodyPr/>
          <a:lstStyle/>
          <a:p>
            <a:endParaRPr lang="en-US" dirty="0"/>
          </a:p>
        </p:txBody>
      </p:sp>
    </p:spTree>
    <p:extLst>
      <p:ext uri="{BB962C8B-B14F-4D97-AF65-F5344CB8AC3E}">
        <p14:creationId xmlns:p14="http://schemas.microsoft.com/office/powerpoint/2010/main" val="7393928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4825" y="549276"/>
            <a:ext cx="18288000" cy="2286000"/>
          </a:xfrm>
        </p:spPr>
        <p:txBody>
          <a:bodyPr/>
          <a:lstStyle/>
          <a:p>
            <a:r>
              <a:rPr lang="en-US" dirty="0"/>
              <a:t>References for Further Reading</a:t>
            </a:r>
          </a:p>
        </p:txBody>
      </p:sp>
      <p:sp>
        <p:nvSpPr>
          <p:cNvPr id="3" name="Content Placeholder 2"/>
          <p:cNvSpPr>
            <a:spLocks noGrp="1"/>
          </p:cNvSpPr>
          <p:nvPr>
            <p:ph idx="1"/>
          </p:nvPr>
        </p:nvSpPr>
        <p:spPr>
          <a:xfrm>
            <a:off x="3959225" y="3048000"/>
            <a:ext cx="16459200" cy="7772400"/>
          </a:xfrm>
        </p:spPr>
        <p:txBody>
          <a:bodyPr>
            <a:normAutofit lnSpcReduction="10000"/>
          </a:bodyPr>
          <a:lstStyle/>
          <a:p>
            <a:r>
              <a:rPr lang="en-US" sz="3600" dirty="0"/>
              <a:t>Grant W.E. and Swannack T.M.  2008.  Ecological modeling: A common-sense approach to theory and practice. Malden, MA: Blackwell Publishing. </a:t>
            </a:r>
          </a:p>
          <a:p>
            <a:pPr marL="685800" lvl="1" indent="-685800">
              <a:buFont typeface="Wingdings" pitchFamily="2" charset="2"/>
              <a:buChar char="§"/>
            </a:pPr>
            <a:endParaRPr lang="en-US" sz="3600" dirty="0"/>
          </a:p>
          <a:p>
            <a:pPr marL="0" lvl="1"/>
            <a:r>
              <a:rPr lang="en-US" sz="3600" dirty="0" err="1"/>
              <a:t>Schmolke</a:t>
            </a:r>
            <a:r>
              <a:rPr lang="en-US" sz="3600" dirty="0"/>
              <a:t> A., </a:t>
            </a:r>
            <a:r>
              <a:rPr lang="en-US" sz="3600" dirty="0" err="1"/>
              <a:t>Thorbek</a:t>
            </a:r>
            <a:r>
              <a:rPr lang="en-US" sz="3600" dirty="0"/>
              <a:t> P., </a:t>
            </a:r>
            <a:r>
              <a:rPr lang="en-US" sz="3600" dirty="0" err="1"/>
              <a:t>DeAngelis</a:t>
            </a:r>
            <a:r>
              <a:rPr lang="en-US" sz="3600" dirty="0"/>
              <a:t> D.L., and Grimm V.  2010.  Ecological models supporting environmental decision making: A strategy for the future.  Trends in Ecology and Evolution, 25: 479-486.</a:t>
            </a:r>
          </a:p>
          <a:p>
            <a:endParaRPr lang="en-US" sz="3600" dirty="0"/>
          </a:p>
          <a:p>
            <a:r>
              <a:rPr lang="en-US" sz="3600" dirty="0"/>
              <a:t>Swannack T.M., Fischenich J.C., and Tazik D.J.  2012. Ecological Modeling Guide for Ecosystem Restoration and Management.  ERDC/EL TR-12-18, U.S. Army Engineer Research and Development Center, Vicksburg, MS.</a:t>
            </a:r>
          </a:p>
          <a:p>
            <a:endParaRPr lang="en-US" sz="3600" dirty="0"/>
          </a:p>
          <a:p>
            <a:r>
              <a:rPr lang="en-US" sz="3600" dirty="0"/>
              <a:t>McKay S.K. and Pruitt B.A.  2012.  An Approach for Developing Regional Environmental Benefits Models.  EMRRP-EBA-14, U.S. Army Engineer Research and Development Center, Vicksburg, MS.</a:t>
            </a:r>
          </a:p>
        </p:txBody>
      </p:sp>
    </p:spTree>
    <p:extLst>
      <p:ext uri="{BB962C8B-B14F-4D97-AF65-F5344CB8AC3E}">
        <p14:creationId xmlns:p14="http://schemas.microsoft.com/office/powerpoint/2010/main" val="64880025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4BB510-2A14-4611-A21D-82EF480196AF}"/>
              </a:ext>
            </a:extLst>
          </p:cNvPr>
          <p:cNvSpPr txBox="1">
            <a:spLocks/>
          </p:cNvSpPr>
          <p:nvPr/>
        </p:nvSpPr>
        <p:spPr>
          <a:xfrm>
            <a:off x="2867124" y="3242931"/>
            <a:ext cx="19169915" cy="1143000"/>
          </a:xfrm>
          <a:prstGeom prst="rect">
            <a:avLst/>
          </a:prstGeom>
        </p:spPr>
        <p:txBody>
          <a:bodyPr/>
          <a:lstStyle>
            <a:lvl1pPr algn="l" defTabSz="1828434" rtl="0" eaLnBrk="1" latinLnBrk="0" hangingPunct="1">
              <a:lnSpc>
                <a:spcPct val="90000"/>
              </a:lnSpc>
              <a:spcBef>
                <a:spcPct val="0"/>
              </a:spcBef>
              <a:buNone/>
              <a:defRPr lang="en-US" sz="6000" kern="1200">
                <a:solidFill>
                  <a:schemeClr val="tx1"/>
                </a:solidFill>
                <a:latin typeface="Montserrat Hairline" charset="0"/>
                <a:ea typeface="Montserrat Hairline" charset="0"/>
                <a:cs typeface="Montserrat Hairline" charset="0"/>
              </a:defRPr>
            </a:lvl1pPr>
          </a:lstStyle>
          <a:p>
            <a:r>
              <a:rPr lang="en-US" b="1" dirty="0">
                <a:solidFill>
                  <a:schemeClr val="tx2"/>
                </a:solidFill>
                <a:latin typeface="Playfair Display SC" panose="00000500000000000000" pitchFamily="50" charset="0"/>
              </a:rPr>
              <a:t>Engineering v. Ecological Models (Part 1)</a:t>
            </a:r>
          </a:p>
        </p:txBody>
      </p:sp>
      <p:graphicFrame>
        <p:nvGraphicFramePr>
          <p:cNvPr id="4" name="Content Placeholder 3">
            <a:extLst>
              <a:ext uri="{FF2B5EF4-FFF2-40B4-BE49-F238E27FC236}">
                <a16:creationId xmlns:a16="http://schemas.microsoft.com/office/drawing/2014/main" id="{0721FD3A-1CE7-4E10-AAFF-F4680EE3BD90}"/>
              </a:ext>
            </a:extLst>
          </p:cNvPr>
          <p:cNvGraphicFramePr>
            <a:graphicFrameLocks/>
          </p:cNvGraphicFramePr>
          <p:nvPr>
            <p:extLst>
              <p:ext uri="{D42A27DB-BD31-4B8C-83A1-F6EECF244321}">
                <p14:modId xmlns:p14="http://schemas.microsoft.com/office/powerpoint/2010/main" val="4289076172"/>
              </p:ext>
            </p:extLst>
          </p:nvPr>
        </p:nvGraphicFramePr>
        <p:xfrm>
          <a:off x="2317898" y="4385931"/>
          <a:ext cx="17735106" cy="6035040"/>
        </p:xfrm>
        <a:graphic>
          <a:graphicData uri="http://schemas.openxmlformats.org/drawingml/2006/table">
            <a:tbl>
              <a:tblPr firstRow="1" bandRow="1">
                <a:tableStyleId>{5C22544A-7EE6-4342-B048-85BDC9FD1C3A}</a:tableStyleId>
              </a:tblPr>
              <a:tblGrid>
                <a:gridCol w="5650122">
                  <a:extLst>
                    <a:ext uri="{9D8B030D-6E8A-4147-A177-3AD203B41FA5}">
                      <a16:colId xmlns:a16="http://schemas.microsoft.com/office/drawing/2014/main" val="20000"/>
                    </a:ext>
                  </a:extLst>
                </a:gridCol>
                <a:gridCol w="5650122">
                  <a:extLst>
                    <a:ext uri="{9D8B030D-6E8A-4147-A177-3AD203B41FA5}">
                      <a16:colId xmlns:a16="http://schemas.microsoft.com/office/drawing/2014/main" val="20001"/>
                    </a:ext>
                  </a:extLst>
                </a:gridCol>
                <a:gridCol w="6434862">
                  <a:extLst>
                    <a:ext uri="{9D8B030D-6E8A-4147-A177-3AD203B41FA5}">
                      <a16:colId xmlns:a16="http://schemas.microsoft.com/office/drawing/2014/main" val="20002"/>
                    </a:ext>
                  </a:extLst>
                </a:gridCol>
              </a:tblGrid>
              <a:tr h="370840">
                <a:tc>
                  <a:txBody>
                    <a:bodyPr/>
                    <a:lstStyle/>
                    <a:p>
                      <a:endParaRPr lang="en-US" dirty="0">
                        <a:solidFill>
                          <a:schemeClr val="tx1"/>
                        </a:solidFill>
                      </a:endParaRPr>
                    </a:p>
                  </a:txBody>
                  <a:tcPr/>
                </a:tc>
                <a:tc>
                  <a:txBody>
                    <a:bodyPr/>
                    <a:lstStyle/>
                    <a:p>
                      <a:r>
                        <a:rPr lang="en-US" dirty="0">
                          <a:solidFill>
                            <a:schemeClr val="bg1"/>
                          </a:solidFill>
                        </a:rPr>
                        <a:t>Engineering Models</a:t>
                      </a:r>
                    </a:p>
                  </a:txBody>
                  <a:tcPr/>
                </a:tc>
                <a:tc>
                  <a:txBody>
                    <a:bodyPr/>
                    <a:lstStyle/>
                    <a:p>
                      <a:r>
                        <a:rPr lang="en-US" dirty="0">
                          <a:solidFill>
                            <a:schemeClr val="bg1"/>
                          </a:solidFill>
                        </a:rPr>
                        <a:t>Ecological Models</a:t>
                      </a:r>
                    </a:p>
                  </a:txBody>
                  <a:tcPr/>
                </a:tc>
                <a:extLst>
                  <a:ext uri="{0D108BD9-81ED-4DB2-BD59-A6C34878D82A}">
                    <a16:rowId xmlns:a16="http://schemas.microsoft.com/office/drawing/2014/main" val="10000"/>
                  </a:ext>
                </a:extLst>
              </a:tr>
              <a:tr h="370840">
                <a:tc>
                  <a:txBody>
                    <a:bodyPr/>
                    <a:lstStyle/>
                    <a:p>
                      <a:r>
                        <a:rPr lang="en-US" dirty="0">
                          <a:solidFill>
                            <a:schemeClr val="tx2"/>
                          </a:solidFill>
                        </a:rPr>
                        <a:t>Primary Basis </a:t>
                      </a:r>
                    </a:p>
                  </a:txBody>
                  <a:tcPr/>
                </a:tc>
                <a:tc>
                  <a:txBody>
                    <a:bodyPr/>
                    <a:lstStyle/>
                    <a:p>
                      <a:r>
                        <a:rPr lang="en-US" dirty="0">
                          <a:solidFill>
                            <a:schemeClr val="tx2"/>
                          </a:solidFill>
                        </a:rPr>
                        <a:t>Physics</a:t>
                      </a:r>
                    </a:p>
                    <a:p>
                      <a:r>
                        <a:rPr lang="en-US" dirty="0">
                          <a:solidFill>
                            <a:schemeClr val="tx2"/>
                          </a:solidFill>
                        </a:rPr>
                        <a:t>Chemistry (water quality)</a:t>
                      </a:r>
                    </a:p>
                  </a:txBody>
                  <a:tcPr/>
                </a:tc>
                <a:tc>
                  <a:txBody>
                    <a:bodyPr/>
                    <a:lstStyle/>
                    <a:p>
                      <a:r>
                        <a:rPr lang="en-US" dirty="0">
                          <a:solidFill>
                            <a:schemeClr val="tx2"/>
                          </a:solidFill>
                        </a:rPr>
                        <a:t>Physics</a:t>
                      </a:r>
                    </a:p>
                    <a:p>
                      <a:r>
                        <a:rPr lang="en-US" dirty="0">
                          <a:solidFill>
                            <a:schemeClr val="tx2"/>
                          </a:solidFill>
                        </a:rPr>
                        <a:t>Chemistry</a:t>
                      </a:r>
                    </a:p>
                    <a:p>
                      <a:r>
                        <a:rPr lang="en-US" dirty="0">
                          <a:solidFill>
                            <a:schemeClr val="tx2"/>
                          </a:solidFill>
                        </a:rPr>
                        <a:t>Biology</a:t>
                      </a:r>
                    </a:p>
                    <a:p>
                      <a:r>
                        <a:rPr lang="en-US" dirty="0">
                          <a:solidFill>
                            <a:schemeClr val="tx2"/>
                          </a:solidFill>
                        </a:rPr>
                        <a:t>INTERACTIONS</a:t>
                      </a:r>
                      <a:r>
                        <a:rPr lang="en-US" baseline="0" dirty="0">
                          <a:solidFill>
                            <a:schemeClr val="tx2"/>
                          </a:solidFill>
                        </a:rPr>
                        <a:t> THEREOF</a:t>
                      </a:r>
                      <a:endParaRPr lang="en-US" dirty="0">
                        <a:solidFill>
                          <a:schemeClr val="tx2"/>
                        </a:solidFill>
                      </a:endParaRPr>
                    </a:p>
                  </a:txBody>
                  <a:tcPr/>
                </a:tc>
                <a:extLst>
                  <a:ext uri="{0D108BD9-81ED-4DB2-BD59-A6C34878D82A}">
                    <a16:rowId xmlns:a16="http://schemas.microsoft.com/office/drawing/2014/main" val="10001"/>
                  </a:ext>
                </a:extLst>
              </a:tr>
              <a:tr h="370840">
                <a:tc>
                  <a:txBody>
                    <a:bodyPr/>
                    <a:lstStyle/>
                    <a:p>
                      <a:r>
                        <a:rPr lang="en-US" dirty="0">
                          <a:solidFill>
                            <a:schemeClr val="tx2"/>
                          </a:solidFill>
                        </a:rPr>
                        <a:t>First principles?</a:t>
                      </a:r>
                    </a:p>
                  </a:txBody>
                  <a:tcPr/>
                </a:tc>
                <a:tc>
                  <a:txBody>
                    <a:bodyPr/>
                    <a:lstStyle/>
                    <a:p>
                      <a:r>
                        <a:rPr lang="en-US" dirty="0">
                          <a:solidFill>
                            <a:schemeClr val="tx2"/>
                          </a:solidFill>
                        </a:rPr>
                        <a:t>Sometimes </a:t>
                      </a:r>
                    </a:p>
                    <a:p>
                      <a:r>
                        <a:rPr lang="en-US" dirty="0">
                          <a:solidFill>
                            <a:schemeClr val="tx2"/>
                          </a:solidFill>
                        </a:rPr>
                        <a:t>(e.g., Laws</a:t>
                      </a:r>
                      <a:r>
                        <a:rPr lang="en-US" baseline="0" dirty="0">
                          <a:solidFill>
                            <a:schemeClr val="tx2"/>
                          </a:solidFill>
                        </a:rPr>
                        <a:t> of Motion)</a:t>
                      </a:r>
                      <a:endParaRPr lang="en-US" dirty="0">
                        <a:solidFill>
                          <a:schemeClr val="tx2"/>
                        </a:solidFill>
                      </a:endParaRPr>
                    </a:p>
                  </a:txBody>
                  <a:tcPr/>
                </a:tc>
                <a:tc>
                  <a:txBody>
                    <a:bodyPr/>
                    <a:lstStyle/>
                    <a:p>
                      <a:r>
                        <a:rPr lang="en-US" dirty="0">
                          <a:solidFill>
                            <a:schemeClr val="tx2"/>
                          </a:solidFill>
                        </a:rPr>
                        <a:t>Rare / Never </a:t>
                      </a:r>
                    </a:p>
                    <a:p>
                      <a:r>
                        <a:rPr lang="en-US" dirty="0">
                          <a:solidFill>
                            <a:schemeClr val="tx2"/>
                          </a:solidFill>
                        </a:rPr>
                        <a:t>(Often do not exist)</a:t>
                      </a:r>
                    </a:p>
                  </a:txBody>
                  <a:tcPr/>
                </a:tc>
                <a:extLst>
                  <a:ext uri="{0D108BD9-81ED-4DB2-BD59-A6C34878D82A}">
                    <a16:rowId xmlns:a16="http://schemas.microsoft.com/office/drawing/2014/main" val="10002"/>
                  </a:ext>
                </a:extLst>
              </a:tr>
              <a:tr h="370840">
                <a:tc>
                  <a:txBody>
                    <a:bodyPr/>
                    <a:lstStyle/>
                    <a:p>
                      <a:r>
                        <a:rPr lang="en-US" dirty="0">
                          <a:solidFill>
                            <a:schemeClr val="tx2"/>
                          </a:solidFill>
                        </a:rPr>
                        <a:t>Knowledge of dynamics</a:t>
                      </a:r>
                    </a:p>
                  </a:txBody>
                  <a:tcPr/>
                </a:tc>
                <a:tc>
                  <a:txBody>
                    <a:bodyPr/>
                    <a:lstStyle/>
                    <a:p>
                      <a:r>
                        <a:rPr lang="en-US" dirty="0">
                          <a:solidFill>
                            <a:schemeClr val="tx2"/>
                          </a:solidFill>
                        </a:rPr>
                        <a:t>High</a:t>
                      </a:r>
                    </a:p>
                  </a:txBody>
                  <a:tcPr/>
                </a:tc>
                <a:tc>
                  <a:txBody>
                    <a:bodyPr/>
                    <a:lstStyle/>
                    <a:p>
                      <a:r>
                        <a:rPr lang="en-US" dirty="0">
                          <a:solidFill>
                            <a:schemeClr val="tx2"/>
                          </a:solidFill>
                        </a:rPr>
                        <a:t>Low</a:t>
                      </a:r>
                    </a:p>
                  </a:txBody>
                  <a:tcPr/>
                </a:tc>
                <a:extLst>
                  <a:ext uri="{0D108BD9-81ED-4DB2-BD59-A6C34878D82A}">
                    <a16:rowId xmlns:a16="http://schemas.microsoft.com/office/drawing/2014/main" val="10003"/>
                  </a:ext>
                </a:extLst>
              </a:tr>
              <a:tr h="370840">
                <a:tc>
                  <a:txBody>
                    <a:bodyPr/>
                    <a:lstStyle/>
                    <a:p>
                      <a:r>
                        <a:rPr lang="en-US" dirty="0">
                          <a:solidFill>
                            <a:schemeClr val="tx2"/>
                          </a:solidFill>
                        </a:rPr>
                        <a:t>Model Confidence</a:t>
                      </a:r>
                    </a:p>
                  </a:txBody>
                  <a:tcPr/>
                </a:tc>
                <a:tc>
                  <a:txBody>
                    <a:bodyPr/>
                    <a:lstStyle/>
                    <a:p>
                      <a:r>
                        <a:rPr lang="en-US" dirty="0">
                          <a:solidFill>
                            <a:schemeClr val="tx2"/>
                          </a:solidFill>
                        </a:rPr>
                        <a:t>High</a:t>
                      </a:r>
                    </a:p>
                  </a:txBody>
                  <a:tcPr/>
                </a:tc>
                <a:tc>
                  <a:txBody>
                    <a:bodyPr/>
                    <a:lstStyle/>
                    <a:p>
                      <a:r>
                        <a:rPr lang="en-US" dirty="0">
                          <a:solidFill>
                            <a:schemeClr val="tx2"/>
                          </a:solidFill>
                        </a:rPr>
                        <a:t>Low</a:t>
                      </a:r>
                    </a:p>
                  </a:txBody>
                  <a:tcPr/>
                </a:tc>
                <a:extLst>
                  <a:ext uri="{0D108BD9-81ED-4DB2-BD59-A6C34878D82A}">
                    <a16:rowId xmlns:a16="http://schemas.microsoft.com/office/drawing/2014/main" val="10004"/>
                  </a:ext>
                </a:extLst>
              </a:tr>
              <a:tr h="370840">
                <a:tc>
                  <a:txBody>
                    <a:bodyPr/>
                    <a:lstStyle/>
                    <a:p>
                      <a:r>
                        <a:rPr lang="en-US" dirty="0">
                          <a:solidFill>
                            <a:schemeClr val="tx2"/>
                          </a:solidFill>
                        </a:rPr>
                        <a:t>Science/Art</a:t>
                      </a:r>
                    </a:p>
                  </a:txBody>
                  <a:tcPr/>
                </a:tc>
                <a:tc>
                  <a:txBody>
                    <a:bodyPr/>
                    <a:lstStyle/>
                    <a:p>
                      <a:r>
                        <a:rPr lang="en-US" dirty="0">
                          <a:solidFill>
                            <a:schemeClr val="tx2"/>
                          </a:solidFill>
                        </a:rPr>
                        <a:t>90/10</a:t>
                      </a:r>
                    </a:p>
                  </a:txBody>
                  <a:tcPr/>
                </a:tc>
                <a:tc>
                  <a:txBody>
                    <a:bodyPr/>
                    <a:lstStyle/>
                    <a:p>
                      <a:r>
                        <a:rPr lang="en-US" dirty="0">
                          <a:solidFill>
                            <a:schemeClr val="tx2"/>
                          </a:solidFill>
                        </a:rPr>
                        <a:t>25/75</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42380555"/>
      </p:ext>
    </p:extLst>
  </p:cSld>
  <p:clrMapOvr>
    <a:masterClrMapping/>
  </p:clrMapOvr>
</p:sld>
</file>

<file path=ppt/theme/theme1.xml><?xml version="1.0" encoding="utf-8"?>
<a:theme xmlns:a="http://schemas.openxmlformats.org/drawingml/2006/main" name="Default Theme">
  <a:themeElements>
    <a:clrScheme name="Air Light 2">
      <a:dk1>
        <a:srgbClr val="7F7F7F"/>
      </a:dk1>
      <a:lt1>
        <a:srgbClr val="FFFFFF"/>
      </a:lt1>
      <a:dk2>
        <a:srgbClr val="000000"/>
      </a:dk2>
      <a:lt2>
        <a:srgbClr val="FFFFFF"/>
      </a:lt2>
      <a:accent1>
        <a:srgbClr val="000000"/>
      </a:accent1>
      <a:accent2>
        <a:srgbClr val="D6AE7E"/>
      </a:accent2>
      <a:accent3>
        <a:srgbClr val="545557"/>
      </a:accent3>
      <a:accent4>
        <a:srgbClr val="91969B"/>
      </a:accent4>
      <a:accent5>
        <a:srgbClr val="4B5050"/>
      </a:accent5>
      <a:accent6>
        <a:srgbClr val="91969B"/>
      </a:accent6>
      <a:hlink>
        <a:srgbClr val="4B5050"/>
      </a:hlink>
      <a:folHlink>
        <a:srgbClr val="19BB9B"/>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2323</TotalTime>
  <Words>3917</Words>
  <Application>Microsoft Office PowerPoint</Application>
  <PresentationFormat>Custom</PresentationFormat>
  <Paragraphs>618</Paragraphs>
  <Slides>83</Slides>
  <Notes>19</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9" baseType="lpstr">
      <vt:lpstr>Abadi</vt:lpstr>
      <vt:lpstr>Arial</vt:lpstr>
      <vt:lpstr>Calibri</vt:lpstr>
      <vt:lpstr>Calibri Light</vt:lpstr>
      <vt:lpstr>Garamond</vt:lpstr>
      <vt:lpstr>Lato</vt:lpstr>
      <vt:lpstr>Lato Light</vt:lpstr>
      <vt:lpstr>Montserrat Hairline</vt:lpstr>
      <vt:lpstr>Montserrat Light</vt:lpstr>
      <vt:lpstr>Montserrat Semi</vt:lpstr>
      <vt:lpstr>Playfair Display</vt:lpstr>
      <vt:lpstr>Playfair Display SC</vt:lpstr>
      <vt:lpstr>Times New Roman</vt:lpstr>
      <vt:lpstr>Wingdings</vt:lpstr>
      <vt:lpstr>Default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Analytical Models</vt:lpstr>
      <vt:lpstr>Conceptual Models</vt:lpstr>
      <vt:lpstr>Index Models</vt:lpstr>
      <vt:lpstr>System Dynamics</vt:lpstr>
      <vt:lpstr>Spatial Models</vt:lpstr>
      <vt:lpstr>Statistical Models</vt:lpstr>
      <vt:lpstr>Integrated Modeling</vt:lpstr>
      <vt:lpstr>Agent-based Models</vt:lpstr>
      <vt:lpstr>Conceptual Overview</vt:lpstr>
      <vt:lpstr>Emergence</vt:lpstr>
      <vt:lpstr>Why Agent-based Models? </vt:lpstr>
      <vt:lpstr>Predator-prey example</vt:lpstr>
      <vt:lpstr>Let’s get to modeling: Intro to Netlogo</vt:lpstr>
      <vt:lpstr>PowerPoint Presentation</vt:lpstr>
      <vt:lpstr>When are models (in)appropriate?</vt:lpstr>
      <vt:lpstr>PowerPoint Presentation</vt:lpstr>
      <vt:lpstr>The Modeling Process</vt:lpstr>
      <vt:lpstr>Key attributes for model development teams</vt:lpstr>
      <vt:lpstr>Ecological Model Development</vt:lpstr>
      <vt:lpstr>What are conceptual models?</vt:lpstr>
      <vt:lpstr>Conceptual Models</vt:lpstr>
      <vt:lpstr>PowerPoint Presentation</vt:lpstr>
      <vt:lpstr>How are conceptual models used in ecosystem restoration?</vt:lpstr>
      <vt:lpstr>How are conceptual models used in ecological model development for Engineering with nature®?</vt:lpstr>
      <vt:lpstr>A few stipulations…</vt:lpstr>
      <vt:lpstr>Conceptual Model Development</vt:lpstr>
      <vt:lpstr>Example:  Urban Piedmont Stream</vt:lpstr>
      <vt:lpstr>Characteristics of useful conceptual models</vt:lpstr>
      <vt:lpstr>Good conceptual ecological models should include:</vt:lpstr>
      <vt:lpstr>Reviewing conceptual models (1)</vt:lpstr>
      <vt:lpstr>Reviewing conceptual models (2)</vt:lpstr>
      <vt:lpstr>Model quantification</vt:lpstr>
      <vt:lpstr>Quantification</vt:lpstr>
      <vt:lpstr>Choosing appropriate mathematics &amp; software</vt:lpstr>
      <vt:lpstr>Don’t have to be good at math!</vt:lpstr>
      <vt:lpstr>Choosing the time step</vt:lpstr>
      <vt:lpstr>Functional Forms of Equations</vt:lpstr>
      <vt:lpstr>What if functional forms are unknown?</vt:lpstr>
      <vt:lpstr>Types of data and parameterizations</vt:lpstr>
      <vt:lpstr>Capturing feedbacks and thresholds</vt:lpstr>
      <vt:lpstr>Integrated Models</vt:lpstr>
      <vt:lpstr>Quantifying inputs from hydrodynamic models</vt:lpstr>
      <vt:lpstr>Quantifying inputs from hydrodynamic models</vt:lpstr>
      <vt:lpstr>Quantifying Thresholds</vt:lpstr>
      <vt:lpstr>Missing data</vt:lpstr>
      <vt:lpstr>Modeling without data</vt:lpstr>
      <vt:lpstr>Spatial Modeling</vt:lpstr>
      <vt:lpstr>PowerPoint Presentation</vt:lpstr>
      <vt:lpstr>Considering Space</vt:lpstr>
      <vt:lpstr>Working with spatial models</vt:lpstr>
      <vt:lpstr>Connectivity</vt:lpstr>
      <vt:lpstr>Model Evaluation</vt:lpstr>
      <vt:lpstr>Steps in Evaluating environmental models</vt:lpstr>
      <vt:lpstr>Evaluation</vt:lpstr>
      <vt:lpstr>Evaluation con’t.</vt:lpstr>
      <vt:lpstr>Evaluation is often not Rigorous</vt:lpstr>
      <vt:lpstr>Problems with evaluation</vt:lpstr>
      <vt:lpstr>Problems with evaluation</vt:lpstr>
      <vt:lpstr>Ecological modeling used for EWN® in practice</vt:lpstr>
      <vt:lpstr>Challenges facing planning and executing environmental projects </vt:lpstr>
      <vt:lpstr>Scale, Integration, Communication</vt:lpstr>
      <vt:lpstr>Integrating Eco. Modeling &amp; Remote Sensing</vt:lpstr>
      <vt:lpstr>Infrastructure and fish deterrence assessments/modeling</vt:lpstr>
      <vt:lpstr>Natural and Nature-based features</vt:lpstr>
      <vt:lpstr>Modeling Coral Resilience</vt:lpstr>
      <vt:lpstr>PowerPoint Presentation</vt:lpstr>
      <vt:lpstr>How do we model vegetation growth &amp; dune recovery between storms?</vt:lpstr>
      <vt:lpstr>Capturing marsh response to episodic sedimentation</vt:lpstr>
      <vt:lpstr>Conclusions &amp; Path Forward</vt:lpstr>
      <vt:lpstr>Acknowledgments</vt:lpstr>
      <vt:lpstr>References for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S</dc:creator>
  <cp:lastModifiedBy>Todd</cp:lastModifiedBy>
  <cp:revision>16</cp:revision>
  <dcterms:created xsi:type="dcterms:W3CDTF">2019-10-15T14:29:38Z</dcterms:created>
  <dcterms:modified xsi:type="dcterms:W3CDTF">2022-07-05T18:35:50Z</dcterms:modified>
</cp:coreProperties>
</file>